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8.gif" ContentType="image/gif"/>
  <Override PartName="/ppt/notesSlides/notesSlide1.xml" ContentType="application/vnd.openxmlformats-officedocument.presentationml.notesSlide+xml"/>
  <Override PartName="/ppt/media/image68.gif" ContentType="image/gif"/>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Lst>
  <p:notesMasterIdLst>
    <p:notesMasterId r:id="rId81"/>
  </p:notesMasterIdLst>
  <p:handoutMasterIdLst>
    <p:handoutMasterId r:id="rId82"/>
  </p:handoutMasterIdLst>
  <p:sldIdLst>
    <p:sldId id="256" r:id="rId2"/>
    <p:sldId id="388" r:id="rId3"/>
    <p:sldId id="389" r:id="rId4"/>
    <p:sldId id="390" r:id="rId5"/>
    <p:sldId id="391" r:id="rId6"/>
    <p:sldId id="430" r:id="rId7"/>
    <p:sldId id="427" r:id="rId8"/>
    <p:sldId id="392" r:id="rId9"/>
    <p:sldId id="393" r:id="rId10"/>
    <p:sldId id="424" r:id="rId11"/>
    <p:sldId id="425" r:id="rId12"/>
    <p:sldId id="271" r:id="rId13"/>
    <p:sldId id="272" r:id="rId14"/>
    <p:sldId id="273" r:id="rId15"/>
    <p:sldId id="304" r:id="rId16"/>
    <p:sldId id="274" r:id="rId17"/>
    <p:sldId id="431" r:id="rId18"/>
    <p:sldId id="458" r:id="rId19"/>
    <p:sldId id="449" r:id="rId20"/>
    <p:sldId id="450" r:id="rId21"/>
    <p:sldId id="451" r:id="rId22"/>
    <p:sldId id="453" r:id="rId23"/>
    <p:sldId id="455" r:id="rId24"/>
    <p:sldId id="433" r:id="rId25"/>
    <p:sldId id="434" r:id="rId26"/>
    <p:sldId id="432" r:id="rId27"/>
    <p:sldId id="435" r:id="rId28"/>
    <p:sldId id="436" r:id="rId29"/>
    <p:sldId id="437" r:id="rId30"/>
    <p:sldId id="438" r:id="rId31"/>
    <p:sldId id="439" r:id="rId32"/>
    <p:sldId id="456" r:id="rId33"/>
    <p:sldId id="440" r:id="rId34"/>
    <p:sldId id="457" r:id="rId35"/>
    <p:sldId id="441" r:id="rId36"/>
    <p:sldId id="442" r:id="rId37"/>
    <p:sldId id="394" r:id="rId38"/>
    <p:sldId id="443" r:id="rId39"/>
    <p:sldId id="395" r:id="rId40"/>
    <p:sldId id="428" r:id="rId41"/>
    <p:sldId id="396" r:id="rId42"/>
    <p:sldId id="398" r:id="rId43"/>
    <p:sldId id="397" r:id="rId44"/>
    <p:sldId id="399" r:id="rId45"/>
    <p:sldId id="400" r:id="rId46"/>
    <p:sldId id="402" r:id="rId47"/>
    <p:sldId id="401" r:id="rId48"/>
    <p:sldId id="403" r:id="rId49"/>
    <p:sldId id="313" r:id="rId50"/>
    <p:sldId id="314" r:id="rId51"/>
    <p:sldId id="404" r:id="rId52"/>
    <p:sldId id="405" r:id="rId53"/>
    <p:sldId id="408" r:id="rId54"/>
    <p:sldId id="406" r:id="rId55"/>
    <p:sldId id="409" r:id="rId56"/>
    <p:sldId id="407" r:id="rId57"/>
    <p:sldId id="410" r:id="rId58"/>
    <p:sldId id="411" r:id="rId59"/>
    <p:sldId id="415" r:id="rId60"/>
    <p:sldId id="412" r:id="rId61"/>
    <p:sldId id="413" r:id="rId62"/>
    <p:sldId id="414" r:id="rId63"/>
    <p:sldId id="416" r:id="rId64"/>
    <p:sldId id="417" r:id="rId65"/>
    <p:sldId id="418" r:id="rId66"/>
    <p:sldId id="419" r:id="rId67"/>
    <p:sldId id="420" r:id="rId68"/>
    <p:sldId id="337" r:id="rId69"/>
    <p:sldId id="338" r:id="rId70"/>
    <p:sldId id="339" r:id="rId71"/>
    <p:sldId id="421" r:id="rId72"/>
    <p:sldId id="422" r:id="rId73"/>
    <p:sldId id="429" r:id="rId74"/>
    <p:sldId id="447" r:id="rId75"/>
    <p:sldId id="445" r:id="rId76"/>
    <p:sldId id="444" r:id="rId77"/>
    <p:sldId id="446" r:id="rId78"/>
    <p:sldId id="423" r:id="rId79"/>
    <p:sldId id="448" r:id="rId80"/>
  </p:sldIdLst>
  <p:sldSz cx="9144000" cy="6858000" type="screen4x3"/>
  <p:notesSz cx="6858000" cy="9144000"/>
  <p:defaultTextStyle>
    <a:defPPr>
      <a:defRPr lang="en-US"/>
    </a:defPPr>
    <a:lvl1pPr algn="r" rtl="0" eaLnBrk="0" fontAlgn="base" hangingPunct="0">
      <a:spcBef>
        <a:spcPct val="50000"/>
      </a:spcBef>
      <a:spcAft>
        <a:spcPct val="0"/>
      </a:spcAft>
      <a:defRPr sz="1600" kern="1200">
        <a:solidFill>
          <a:schemeClr val="tx1"/>
        </a:solidFill>
        <a:latin typeface="Verdana" pitchFamily="34" charset="0"/>
        <a:ea typeface="+mn-ea"/>
        <a:cs typeface="+mn-cs"/>
      </a:defRPr>
    </a:lvl1pPr>
    <a:lvl2pPr marL="457200" algn="r" rtl="0" eaLnBrk="0" fontAlgn="base" hangingPunct="0">
      <a:spcBef>
        <a:spcPct val="50000"/>
      </a:spcBef>
      <a:spcAft>
        <a:spcPct val="0"/>
      </a:spcAft>
      <a:defRPr sz="1600" kern="1200">
        <a:solidFill>
          <a:schemeClr val="tx1"/>
        </a:solidFill>
        <a:latin typeface="Verdana" pitchFamily="34" charset="0"/>
        <a:ea typeface="+mn-ea"/>
        <a:cs typeface="+mn-cs"/>
      </a:defRPr>
    </a:lvl2pPr>
    <a:lvl3pPr marL="914400" algn="r" rtl="0" eaLnBrk="0" fontAlgn="base" hangingPunct="0">
      <a:spcBef>
        <a:spcPct val="50000"/>
      </a:spcBef>
      <a:spcAft>
        <a:spcPct val="0"/>
      </a:spcAft>
      <a:defRPr sz="1600" kern="1200">
        <a:solidFill>
          <a:schemeClr val="tx1"/>
        </a:solidFill>
        <a:latin typeface="Verdana" pitchFamily="34" charset="0"/>
        <a:ea typeface="+mn-ea"/>
        <a:cs typeface="+mn-cs"/>
      </a:defRPr>
    </a:lvl3pPr>
    <a:lvl4pPr marL="1371600" algn="r" rtl="0" eaLnBrk="0" fontAlgn="base" hangingPunct="0">
      <a:spcBef>
        <a:spcPct val="50000"/>
      </a:spcBef>
      <a:spcAft>
        <a:spcPct val="0"/>
      </a:spcAft>
      <a:defRPr sz="1600" kern="1200">
        <a:solidFill>
          <a:schemeClr val="tx1"/>
        </a:solidFill>
        <a:latin typeface="Verdana" pitchFamily="34" charset="0"/>
        <a:ea typeface="+mn-ea"/>
        <a:cs typeface="+mn-cs"/>
      </a:defRPr>
    </a:lvl4pPr>
    <a:lvl5pPr marL="1828800" algn="r" rtl="0" eaLnBrk="0" fontAlgn="base" hangingPunct="0">
      <a:spcBef>
        <a:spcPct val="50000"/>
      </a:spcBef>
      <a:spcAft>
        <a:spcPct val="0"/>
      </a:spcAft>
      <a:defRPr sz="1600" kern="1200">
        <a:solidFill>
          <a:schemeClr val="tx1"/>
        </a:solidFill>
        <a:latin typeface="Verdana" pitchFamily="34" charset="0"/>
        <a:ea typeface="+mn-ea"/>
        <a:cs typeface="+mn-cs"/>
      </a:defRPr>
    </a:lvl5pPr>
    <a:lvl6pPr marL="2286000" algn="l" defTabSz="914400" rtl="0" eaLnBrk="1" latinLnBrk="0" hangingPunct="1">
      <a:defRPr sz="1600" kern="1200">
        <a:solidFill>
          <a:schemeClr val="tx1"/>
        </a:solidFill>
        <a:latin typeface="Verdana" pitchFamily="34" charset="0"/>
        <a:ea typeface="+mn-ea"/>
        <a:cs typeface="+mn-cs"/>
      </a:defRPr>
    </a:lvl6pPr>
    <a:lvl7pPr marL="2743200" algn="l" defTabSz="914400" rtl="0" eaLnBrk="1" latinLnBrk="0" hangingPunct="1">
      <a:defRPr sz="1600" kern="1200">
        <a:solidFill>
          <a:schemeClr val="tx1"/>
        </a:solidFill>
        <a:latin typeface="Verdana" pitchFamily="34" charset="0"/>
        <a:ea typeface="+mn-ea"/>
        <a:cs typeface="+mn-cs"/>
      </a:defRPr>
    </a:lvl7pPr>
    <a:lvl8pPr marL="3200400" algn="l" defTabSz="914400" rtl="0" eaLnBrk="1" latinLnBrk="0" hangingPunct="1">
      <a:defRPr sz="1600" kern="1200">
        <a:solidFill>
          <a:schemeClr val="tx1"/>
        </a:solidFill>
        <a:latin typeface="Verdana" pitchFamily="34" charset="0"/>
        <a:ea typeface="+mn-ea"/>
        <a:cs typeface="+mn-cs"/>
      </a:defRPr>
    </a:lvl8pPr>
    <a:lvl9pPr marL="3657600" algn="l" defTabSz="914400" rtl="0" eaLnBrk="1" latinLnBrk="0" hangingPunct="1">
      <a:defRPr sz="1600"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66"/>
    <a:srgbClr val="FF9900"/>
    <a:srgbClr val="FF3399"/>
    <a:srgbClr val="66FF33"/>
    <a:srgbClr val="00FFFF"/>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99" autoAdjust="0"/>
    <p:restoredTop sz="91288" autoAdjust="0"/>
  </p:normalViewPr>
  <p:slideViewPr>
    <p:cSldViewPr snapToGrid="0">
      <p:cViewPr varScale="1">
        <p:scale>
          <a:sx n="101" d="100"/>
          <a:sy n="101" d="100"/>
        </p:scale>
        <p:origin x="1098" y="114"/>
      </p:cViewPr>
      <p:guideLst>
        <p:guide orient="horz" pos="2160"/>
        <p:guide pos="2880"/>
      </p:guideLst>
    </p:cSldViewPr>
  </p:slideViewPr>
  <p:notesTextViewPr>
    <p:cViewPr>
      <p:scale>
        <a:sx n="100" d="100"/>
        <a:sy n="100" d="100"/>
      </p:scale>
      <p:origin x="0" y="0"/>
    </p:cViewPr>
  </p:notesTextViewPr>
  <p:notesViewPr>
    <p:cSldViewPr snapToGrid="0">
      <p:cViewPr varScale="1">
        <p:scale>
          <a:sx n="57" d="100"/>
          <a:sy n="57" d="100"/>
        </p:scale>
        <p:origin x="-1134" y="-96"/>
      </p:cViewPr>
      <p:guideLst>
        <p:guide orient="horz" pos="2880"/>
        <p:guide pos="2160"/>
      </p:guideLst>
    </p:cSldViewPr>
  </p:notes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image" Target="../media/image29.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image" Target="../media/image3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latin typeface="Arial" charset="0"/>
              </a:defRPr>
            </a:lvl1pPr>
          </a:lstStyle>
          <a:p>
            <a:pPr>
              <a:defRPr/>
            </a:pPr>
            <a:r>
              <a:rPr lang="en-US"/>
              <a:t>Digital Systems: Hardware Organization and Design</a:t>
            </a:r>
          </a:p>
        </p:txBody>
      </p:sp>
      <p:sp>
        <p:nvSpPr>
          <p:cNvPr id="71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200">
                <a:latin typeface="Arial" charset="0"/>
              </a:defRPr>
            </a:lvl1pPr>
          </a:lstStyle>
          <a:p>
            <a:pPr>
              <a:defRPr/>
            </a:pPr>
            <a:fld id="{23B9A290-4D2D-45FA-A287-4930AC69C29F}" type="datetime1">
              <a:rPr lang="en-US"/>
              <a:pPr>
                <a:defRPr/>
              </a:pPr>
              <a:t>1/17/2019</a:t>
            </a:fld>
            <a:endParaRPr lang="en-US"/>
          </a:p>
        </p:txBody>
      </p:sp>
      <p:sp>
        <p:nvSpPr>
          <p:cNvPr id="71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spcBef>
                <a:spcPct val="0"/>
              </a:spcBef>
              <a:defRPr sz="1200">
                <a:latin typeface="Arial" charset="0"/>
              </a:defRPr>
            </a:lvl1pPr>
          </a:lstStyle>
          <a:p>
            <a:pPr>
              <a:defRPr/>
            </a:pPr>
            <a:r>
              <a:rPr lang="en-US"/>
              <a:t>Architecture of a Respresentative 32 Bit Processor</a:t>
            </a:r>
          </a:p>
        </p:txBody>
      </p:sp>
      <p:sp>
        <p:nvSpPr>
          <p:cNvPr id="71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spcBef>
                <a:spcPct val="0"/>
              </a:spcBef>
              <a:defRPr sz="1200">
                <a:latin typeface="Arial" charset="0"/>
              </a:defRPr>
            </a:lvl1pPr>
          </a:lstStyle>
          <a:p>
            <a:pPr>
              <a:defRPr/>
            </a:pPr>
            <a:fld id="{369AB16B-EDDE-4640-8AA9-477E094D22E9}" type="slidenum">
              <a:rPr lang="en-US"/>
              <a:pPr>
                <a:defRPr/>
              </a:pPr>
              <a:t>‹#›</a:t>
            </a:fld>
            <a:endParaRPr lang="en-US"/>
          </a:p>
        </p:txBody>
      </p:sp>
    </p:spTree>
    <p:extLst>
      <p:ext uri="{BB962C8B-B14F-4D97-AF65-F5344CB8AC3E}">
        <p14:creationId xmlns:p14="http://schemas.microsoft.com/office/powerpoint/2010/main" val="19363495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latin typeface="Arial" charset="0"/>
              </a:defRPr>
            </a:lvl1pPr>
          </a:lstStyle>
          <a:p>
            <a:pPr>
              <a:defRPr/>
            </a:pPr>
            <a:r>
              <a:rPr lang="en-US"/>
              <a:t>Digital Systems: Hardware Organization and Design</a:t>
            </a:r>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200">
                <a:latin typeface="Arial" charset="0"/>
              </a:defRPr>
            </a:lvl1pPr>
          </a:lstStyle>
          <a:p>
            <a:pPr>
              <a:defRPr/>
            </a:pPr>
            <a:fld id="{1D6C3FAA-53BF-4EB8-8F9A-684D3A2BA2A5}" type="datetime1">
              <a:rPr lang="en-US"/>
              <a:pPr>
                <a:defRPr/>
              </a:pPr>
              <a:t>1/17/2019</a:t>
            </a:fld>
            <a:endParaRPr lang="en-US"/>
          </a:p>
        </p:txBody>
      </p:sp>
      <p:sp>
        <p:nvSpPr>
          <p:cNvPr id="512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spcBef>
                <a:spcPct val="0"/>
              </a:spcBef>
              <a:defRPr sz="1200">
                <a:latin typeface="Arial" charset="0"/>
              </a:defRPr>
            </a:lvl1pPr>
          </a:lstStyle>
          <a:p>
            <a:pPr>
              <a:defRPr/>
            </a:pPr>
            <a:r>
              <a:rPr lang="en-US"/>
              <a:t>Architecture of a Respresentative 32 Bit Processor</a:t>
            </a:r>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spcBef>
                <a:spcPct val="0"/>
              </a:spcBef>
              <a:defRPr sz="1200">
                <a:latin typeface="Arial" charset="0"/>
              </a:defRPr>
            </a:lvl1pPr>
          </a:lstStyle>
          <a:p>
            <a:pPr>
              <a:defRPr/>
            </a:pPr>
            <a:fld id="{BAC8C999-57F1-49BF-9ED9-6BDC4F95E539}" type="slidenum">
              <a:rPr lang="en-US"/>
              <a:pPr>
                <a:defRPr/>
              </a:pPr>
              <a:t>‹#›</a:t>
            </a:fld>
            <a:endParaRPr lang="en-US"/>
          </a:p>
        </p:txBody>
      </p:sp>
    </p:spTree>
    <p:extLst>
      <p:ext uri="{BB962C8B-B14F-4D97-AF65-F5344CB8AC3E}">
        <p14:creationId xmlns:p14="http://schemas.microsoft.com/office/powerpoint/2010/main" val="1661987065"/>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hdr" sz="quarter"/>
          </p:nvPr>
        </p:nvSpPr>
        <p:spPr>
          <a:noFill/>
        </p:spPr>
        <p:txBody>
          <a:bodyPr/>
          <a:lstStyle/>
          <a:p>
            <a:r>
              <a:rPr lang="en-US" smtClean="0">
                <a:latin typeface="Arial" pitchFamily="34" charset="0"/>
              </a:rPr>
              <a:t>Digital Systems: Hardware Organization and Design</a:t>
            </a:r>
          </a:p>
        </p:txBody>
      </p:sp>
      <p:sp>
        <p:nvSpPr>
          <p:cNvPr id="104451" name="Rectangle 3"/>
          <p:cNvSpPr>
            <a:spLocks noGrp="1" noChangeArrowheads="1"/>
          </p:cNvSpPr>
          <p:nvPr>
            <p:ph type="dt" sz="quarter" idx="1"/>
          </p:nvPr>
        </p:nvSpPr>
        <p:spPr>
          <a:noFill/>
        </p:spPr>
        <p:txBody>
          <a:bodyPr/>
          <a:lstStyle/>
          <a:p>
            <a:fld id="{AF65F4C8-4D1B-4B0F-BDA6-9FF0A684B2E5}" type="datetime1">
              <a:rPr lang="en-US" smtClean="0">
                <a:latin typeface="Arial" pitchFamily="34" charset="0"/>
              </a:rPr>
              <a:pPr/>
              <a:t>1/17/2019</a:t>
            </a:fld>
            <a:endParaRPr lang="en-US" smtClean="0">
              <a:latin typeface="Arial" pitchFamily="34" charset="0"/>
            </a:endParaRPr>
          </a:p>
        </p:txBody>
      </p:sp>
      <p:sp>
        <p:nvSpPr>
          <p:cNvPr id="104452" name="Rectangle 6"/>
          <p:cNvSpPr>
            <a:spLocks noGrp="1" noChangeArrowheads="1"/>
          </p:cNvSpPr>
          <p:nvPr>
            <p:ph type="ftr" sz="quarter" idx="4"/>
          </p:nvPr>
        </p:nvSpPr>
        <p:spPr>
          <a:noFill/>
        </p:spPr>
        <p:txBody>
          <a:bodyPr/>
          <a:lstStyle/>
          <a:p>
            <a:r>
              <a:rPr lang="en-US" smtClean="0">
                <a:latin typeface="Arial" pitchFamily="34" charset="0"/>
              </a:rPr>
              <a:t>Architecture of a Respresentative 32 Bit Processor</a:t>
            </a:r>
          </a:p>
        </p:txBody>
      </p:sp>
      <p:sp>
        <p:nvSpPr>
          <p:cNvPr id="104453" name="Rectangle 7"/>
          <p:cNvSpPr>
            <a:spLocks noGrp="1" noChangeArrowheads="1"/>
          </p:cNvSpPr>
          <p:nvPr>
            <p:ph type="sldNum" sz="quarter" idx="5"/>
          </p:nvPr>
        </p:nvSpPr>
        <p:spPr>
          <a:noFill/>
        </p:spPr>
        <p:txBody>
          <a:bodyPr/>
          <a:lstStyle/>
          <a:p>
            <a:fld id="{F6C79611-C6B1-438A-8103-7FECD3576D9A}" type="slidenum">
              <a:rPr lang="en-US" smtClean="0">
                <a:latin typeface="Arial" pitchFamily="34" charset="0"/>
              </a:rPr>
              <a:pPr/>
              <a:t>40</a:t>
            </a:fld>
            <a:endParaRPr lang="en-US" smtClean="0">
              <a:latin typeface="Arial" pitchFamily="34" charset="0"/>
            </a:endParaRPr>
          </a:p>
        </p:txBody>
      </p:sp>
      <p:sp>
        <p:nvSpPr>
          <p:cNvPr id="104454" name="Rectangle 2"/>
          <p:cNvSpPr>
            <a:spLocks noGrp="1" noRot="1" noChangeAspect="1" noChangeArrowheads="1" noTextEdit="1"/>
          </p:cNvSpPr>
          <p:nvPr>
            <p:ph type="sldImg"/>
          </p:nvPr>
        </p:nvSpPr>
        <p:spPr>
          <a:ln/>
        </p:spPr>
      </p:sp>
      <p:sp>
        <p:nvSpPr>
          <p:cNvPr id="104455"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1084377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93950"/>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lgn="l" eaLnBrk="1" hangingPunct="1">
              <a:spcBef>
                <a:spcPct val="0"/>
              </a:spcBef>
              <a:defRPr/>
            </a:pPr>
            <a:endParaRPr lang="en-US" sz="2400">
              <a:latin typeface="Times New Roman" pitchFamily="18" charset="0"/>
            </a:endParaRPr>
          </a:p>
        </p:txBody>
      </p:sp>
      <p:sp>
        <p:nvSpPr>
          <p:cNvPr id="47106" name="Rectangle 2"/>
          <p:cNvSpPr>
            <a:spLocks noGrp="1" noChangeArrowheads="1"/>
          </p:cNvSpPr>
          <p:nvPr>
            <p:ph type="ctrTitle"/>
          </p:nvPr>
        </p:nvSpPr>
        <p:spPr>
          <a:xfrm>
            <a:off x="685800" y="990600"/>
            <a:ext cx="7772400" cy="1371600"/>
          </a:xfrm>
        </p:spPr>
        <p:txBody>
          <a:bodyPr/>
          <a:lstStyle>
            <a:lvl1pPr>
              <a:defRPr sz="4000"/>
            </a:lvl1pPr>
          </a:lstStyle>
          <a:p>
            <a:r>
              <a:rPr lang="en-US"/>
              <a:t>Click to edit Master title style</a:t>
            </a:r>
          </a:p>
        </p:txBody>
      </p:sp>
      <p:sp>
        <p:nvSpPr>
          <p:cNvPr id="47107"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685800" y="6248400"/>
            <a:ext cx="1905000" cy="457200"/>
          </a:xfrm>
        </p:spPr>
        <p:txBody>
          <a:bodyPr/>
          <a:lstStyle>
            <a:lvl1pPr>
              <a:defRPr/>
            </a:lvl1pPr>
          </a:lstStyle>
          <a:p>
            <a:pPr>
              <a:defRPr/>
            </a:pPr>
            <a:fld id="{D4243FE1-7F41-4FE2-AD17-940386353239}" type="datetime3">
              <a:rPr lang="en-US"/>
              <a:pPr>
                <a:defRPr/>
              </a:pPr>
              <a:t>17 January 2019</a:t>
            </a:fld>
            <a:endParaRPr lang="en-US"/>
          </a:p>
        </p:txBody>
      </p:sp>
      <p:sp>
        <p:nvSpPr>
          <p:cNvPr id="6" name="Rectangle 5"/>
          <p:cNvSpPr>
            <a:spLocks noGrp="1" noChangeArrowheads="1"/>
          </p:cNvSpPr>
          <p:nvPr>
            <p:ph type="ftr" sz="quarter" idx="11"/>
          </p:nvPr>
        </p:nvSpPr>
        <p:spPr>
          <a:xfrm>
            <a:off x="3124200" y="6248400"/>
            <a:ext cx="2895600" cy="457200"/>
          </a:xfrm>
        </p:spPr>
        <p:txBody>
          <a:bodyPr/>
          <a:lstStyle>
            <a:lvl1pPr>
              <a:defRPr/>
            </a:lvl1pPr>
          </a:lstStyle>
          <a:p>
            <a:pPr>
              <a:defRPr/>
            </a:pPr>
            <a:r>
              <a:rPr lang="en-US"/>
              <a:t>Veton Këpuska</a:t>
            </a:r>
          </a:p>
        </p:txBody>
      </p:sp>
      <p:sp>
        <p:nvSpPr>
          <p:cNvPr id="7" name="Rectangle 6"/>
          <p:cNvSpPr>
            <a:spLocks noGrp="1" noChangeArrowheads="1"/>
          </p:cNvSpPr>
          <p:nvPr>
            <p:ph type="sldNum" sz="quarter" idx="12"/>
          </p:nvPr>
        </p:nvSpPr>
        <p:spPr>
          <a:xfrm>
            <a:off x="6553200" y="6248400"/>
            <a:ext cx="1905000" cy="457200"/>
          </a:xfrm>
        </p:spPr>
        <p:txBody>
          <a:bodyPr/>
          <a:lstStyle>
            <a:lvl1pPr>
              <a:defRPr/>
            </a:lvl1pPr>
          </a:lstStyle>
          <a:p>
            <a:pPr>
              <a:defRPr/>
            </a:pPr>
            <a:fld id="{B9F02145-12C6-46D9-B170-5283025C7065}"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dt" sz="half" idx="10"/>
          </p:nvPr>
        </p:nvSpPr>
        <p:spPr>
          <a:ln/>
        </p:spPr>
        <p:txBody>
          <a:bodyPr/>
          <a:lstStyle>
            <a:lvl1pPr>
              <a:defRPr/>
            </a:lvl1pPr>
          </a:lstStyle>
          <a:p>
            <a:pPr>
              <a:defRPr/>
            </a:pPr>
            <a:fld id="{7B63DA2A-719F-4151-9B21-A566031B851A}" type="datetime3">
              <a:rPr lang="en-US"/>
              <a:pPr>
                <a:defRPr/>
              </a:pPr>
              <a:t>17 January 2019</a:t>
            </a:fld>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Veton Këpuska</a:t>
            </a:r>
          </a:p>
        </p:txBody>
      </p:sp>
      <p:sp>
        <p:nvSpPr>
          <p:cNvPr id="7" name="Rectangle 8"/>
          <p:cNvSpPr>
            <a:spLocks noGrp="1" noChangeArrowheads="1"/>
          </p:cNvSpPr>
          <p:nvPr>
            <p:ph type="sldNum" sz="quarter" idx="12"/>
          </p:nvPr>
        </p:nvSpPr>
        <p:spPr>
          <a:ln/>
        </p:spPr>
        <p:txBody>
          <a:bodyPr/>
          <a:lstStyle>
            <a:lvl1pPr>
              <a:defRPr/>
            </a:lvl1pPr>
          </a:lstStyle>
          <a:p>
            <a:pPr>
              <a:defRPr/>
            </a:pPr>
            <a:fld id="{5B927068-A94D-4913-9067-FB32A3496EF1}"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dt" sz="half" idx="10"/>
          </p:nvPr>
        </p:nvSpPr>
        <p:spPr>
          <a:ln/>
        </p:spPr>
        <p:txBody>
          <a:bodyPr/>
          <a:lstStyle>
            <a:lvl1pPr>
              <a:defRPr/>
            </a:lvl1pPr>
          </a:lstStyle>
          <a:p>
            <a:pPr>
              <a:defRPr/>
            </a:pPr>
            <a:fld id="{C669B63E-7AB2-4053-88CF-8720C0F796FB}" type="datetime3">
              <a:rPr lang="en-US"/>
              <a:pPr>
                <a:defRPr/>
              </a:pPr>
              <a:t>17 January 2019</a:t>
            </a:fld>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Veton Këpuska</a:t>
            </a:r>
          </a:p>
        </p:txBody>
      </p:sp>
      <p:sp>
        <p:nvSpPr>
          <p:cNvPr id="6" name="Rectangle 8"/>
          <p:cNvSpPr>
            <a:spLocks noGrp="1" noChangeArrowheads="1"/>
          </p:cNvSpPr>
          <p:nvPr>
            <p:ph type="sldNum" sz="quarter" idx="12"/>
          </p:nvPr>
        </p:nvSpPr>
        <p:spPr>
          <a:ln/>
        </p:spPr>
        <p:txBody>
          <a:bodyPr/>
          <a:lstStyle>
            <a:lvl1pPr>
              <a:defRPr/>
            </a:lvl1pPr>
          </a:lstStyle>
          <a:p>
            <a:pPr>
              <a:defRPr/>
            </a:pPr>
            <a:fld id="{E7EA3CF0-C7EC-43AA-AC03-D2BCDAD81077}"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3838" y="304800"/>
            <a:ext cx="2001837" cy="5715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66738" y="304800"/>
            <a:ext cx="5854700" cy="5715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dt" sz="half" idx="10"/>
          </p:nvPr>
        </p:nvSpPr>
        <p:spPr>
          <a:ln/>
        </p:spPr>
        <p:txBody>
          <a:bodyPr/>
          <a:lstStyle>
            <a:lvl1pPr>
              <a:defRPr/>
            </a:lvl1pPr>
          </a:lstStyle>
          <a:p>
            <a:pPr>
              <a:defRPr/>
            </a:pPr>
            <a:fld id="{A1755ADD-C060-4B79-9530-7D70FDB7C167}" type="datetime3">
              <a:rPr lang="en-US"/>
              <a:pPr>
                <a:defRPr/>
              </a:pPr>
              <a:t>17 January 2019</a:t>
            </a:fld>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Veton Këpuska</a:t>
            </a:r>
          </a:p>
        </p:txBody>
      </p:sp>
      <p:sp>
        <p:nvSpPr>
          <p:cNvPr id="6" name="Rectangle 8"/>
          <p:cNvSpPr>
            <a:spLocks noGrp="1" noChangeArrowheads="1"/>
          </p:cNvSpPr>
          <p:nvPr>
            <p:ph type="sldNum" sz="quarter" idx="12"/>
          </p:nvPr>
        </p:nvSpPr>
        <p:spPr>
          <a:ln/>
        </p:spPr>
        <p:txBody>
          <a:bodyPr/>
          <a:lstStyle>
            <a:lvl1pPr>
              <a:defRPr/>
            </a:lvl1pPr>
          </a:lstStyle>
          <a:p>
            <a:pPr>
              <a:defRPr/>
            </a:pPr>
            <a:fld id="{5AD55665-A5C5-440A-9887-000654A72D60}"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75" y="304800"/>
            <a:ext cx="8001000"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66738" y="1447800"/>
            <a:ext cx="39243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447800"/>
            <a:ext cx="39243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dt" sz="half" idx="10"/>
          </p:nvPr>
        </p:nvSpPr>
        <p:spPr>
          <a:ln/>
        </p:spPr>
        <p:txBody>
          <a:bodyPr/>
          <a:lstStyle>
            <a:lvl1pPr>
              <a:defRPr/>
            </a:lvl1pPr>
          </a:lstStyle>
          <a:p>
            <a:pPr>
              <a:defRPr/>
            </a:pPr>
            <a:fld id="{CE8AE7B5-EA07-4504-93D3-F85EE43730F3}" type="datetime3">
              <a:rPr lang="en-US"/>
              <a:pPr>
                <a:defRPr/>
              </a:pPr>
              <a:t>17 January 2019</a:t>
            </a:fld>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Veton Këpuska</a:t>
            </a:r>
          </a:p>
        </p:txBody>
      </p:sp>
      <p:sp>
        <p:nvSpPr>
          <p:cNvPr id="7" name="Rectangle 8"/>
          <p:cNvSpPr>
            <a:spLocks noGrp="1" noChangeArrowheads="1"/>
          </p:cNvSpPr>
          <p:nvPr>
            <p:ph type="sldNum" sz="quarter" idx="12"/>
          </p:nvPr>
        </p:nvSpPr>
        <p:spPr>
          <a:ln/>
        </p:spPr>
        <p:txBody>
          <a:bodyPr/>
          <a:lstStyle>
            <a:lvl1pPr>
              <a:defRPr/>
            </a:lvl1pPr>
          </a:lstStyle>
          <a:p>
            <a:pPr>
              <a:defRPr/>
            </a:pPr>
            <a:fld id="{A47135E5-EAA6-47A2-81FB-B1B40A4A290E}"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75" y="304800"/>
            <a:ext cx="8001000"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66738" y="1447800"/>
            <a:ext cx="80010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66738" y="3810000"/>
            <a:ext cx="80010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dt" sz="half" idx="10"/>
          </p:nvPr>
        </p:nvSpPr>
        <p:spPr>
          <a:ln/>
        </p:spPr>
        <p:txBody>
          <a:bodyPr/>
          <a:lstStyle>
            <a:lvl1pPr>
              <a:defRPr/>
            </a:lvl1pPr>
          </a:lstStyle>
          <a:p>
            <a:pPr>
              <a:defRPr/>
            </a:pPr>
            <a:fld id="{100C917D-887A-45D0-8E34-E4D8991441CD}" type="datetime3">
              <a:rPr lang="en-US"/>
              <a:pPr>
                <a:defRPr/>
              </a:pPr>
              <a:t>17 January 2019</a:t>
            </a:fld>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Veton Këpuska</a:t>
            </a:r>
          </a:p>
        </p:txBody>
      </p:sp>
      <p:sp>
        <p:nvSpPr>
          <p:cNvPr id="7" name="Rectangle 8"/>
          <p:cNvSpPr>
            <a:spLocks noGrp="1" noChangeArrowheads="1"/>
          </p:cNvSpPr>
          <p:nvPr>
            <p:ph type="sldNum" sz="quarter" idx="12"/>
          </p:nvPr>
        </p:nvSpPr>
        <p:spPr>
          <a:ln/>
        </p:spPr>
        <p:txBody>
          <a:bodyPr/>
          <a:lstStyle>
            <a:lvl1pPr>
              <a:defRPr/>
            </a:lvl1pPr>
          </a:lstStyle>
          <a:p>
            <a:pPr>
              <a:defRPr/>
            </a:pPr>
            <a:fld id="{C67C0F7A-9D11-4315-86F3-4CA476CDC370}"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dt" sz="half" idx="10"/>
          </p:nvPr>
        </p:nvSpPr>
        <p:spPr>
          <a:ln/>
        </p:spPr>
        <p:txBody>
          <a:bodyPr/>
          <a:lstStyle>
            <a:lvl1pPr>
              <a:defRPr/>
            </a:lvl1pPr>
          </a:lstStyle>
          <a:p>
            <a:pPr>
              <a:defRPr/>
            </a:pPr>
            <a:fld id="{7909B668-493C-4385-B718-92B2551FEF45}" type="datetime3">
              <a:rPr lang="en-US"/>
              <a:pPr>
                <a:defRPr/>
              </a:pPr>
              <a:t>17 January 2019</a:t>
            </a:fld>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Veton Këpuska</a:t>
            </a:r>
          </a:p>
        </p:txBody>
      </p:sp>
      <p:sp>
        <p:nvSpPr>
          <p:cNvPr id="6" name="Rectangle 8"/>
          <p:cNvSpPr>
            <a:spLocks noGrp="1" noChangeArrowheads="1"/>
          </p:cNvSpPr>
          <p:nvPr>
            <p:ph type="sldNum" sz="quarter" idx="12"/>
          </p:nvPr>
        </p:nvSpPr>
        <p:spPr>
          <a:ln/>
        </p:spPr>
        <p:txBody>
          <a:bodyPr/>
          <a:lstStyle>
            <a:lvl1pPr>
              <a:defRPr/>
            </a:lvl1pPr>
          </a:lstStyle>
          <a:p>
            <a:pPr>
              <a:defRPr/>
            </a:pPr>
            <a:fld id="{C2627980-FD42-4CFA-82B7-2D7C5A40F23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dt" sz="half" idx="10"/>
          </p:nvPr>
        </p:nvSpPr>
        <p:spPr>
          <a:ln/>
        </p:spPr>
        <p:txBody>
          <a:bodyPr/>
          <a:lstStyle>
            <a:lvl1pPr>
              <a:defRPr/>
            </a:lvl1pPr>
          </a:lstStyle>
          <a:p>
            <a:pPr>
              <a:defRPr/>
            </a:pPr>
            <a:fld id="{879E91F0-0381-46F5-A94E-53F74B4B6A9C}" type="datetime3">
              <a:rPr lang="en-US"/>
              <a:pPr>
                <a:defRPr/>
              </a:pPr>
              <a:t>17 January 2019</a:t>
            </a:fld>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Veton Këpuska</a:t>
            </a:r>
          </a:p>
        </p:txBody>
      </p:sp>
      <p:sp>
        <p:nvSpPr>
          <p:cNvPr id="6" name="Rectangle 8"/>
          <p:cNvSpPr>
            <a:spLocks noGrp="1" noChangeArrowheads="1"/>
          </p:cNvSpPr>
          <p:nvPr>
            <p:ph type="sldNum" sz="quarter" idx="12"/>
          </p:nvPr>
        </p:nvSpPr>
        <p:spPr>
          <a:ln/>
        </p:spPr>
        <p:txBody>
          <a:bodyPr/>
          <a:lstStyle>
            <a:lvl1pPr>
              <a:defRPr/>
            </a:lvl1pPr>
          </a:lstStyle>
          <a:p>
            <a:pPr>
              <a:defRPr/>
            </a:pPr>
            <a:fld id="{A4781ABE-688F-4695-8079-FAD3C14F4C04}"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66738" y="1447800"/>
            <a:ext cx="39243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447800"/>
            <a:ext cx="39243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dt" sz="half" idx="10"/>
          </p:nvPr>
        </p:nvSpPr>
        <p:spPr>
          <a:ln/>
        </p:spPr>
        <p:txBody>
          <a:bodyPr/>
          <a:lstStyle>
            <a:lvl1pPr>
              <a:defRPr/>
            </a:lvl1pPr>
          </a:lstStyle>
          <a:p>
            <a:pPr>
              <a:defRPr/>
            </a:pPr>
            <a:fld id="{AAA9895D-3F8E-4D79-ADD7-9D2D7C48F130}" type="datetime3">
              <a:rPr lang="en-US"/>
              <a:pPr>
                <a:defRPr/>
              </a:pPr>
              <a:t>17 January 2019</a:t>
            </a:fld>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Veton Këpuska</a:t>
            </a:r>
          </a:p>
        </p:txBody>
      </p:sp>
      <p:sp>
        <p:nvSpPr>
          <p:cNvPr id="7" name="Rectangle 8"/>
          <p:cNvSpPr>
            <a:spLocks noGrp="1" noChangeArrowheads="1"/>
          </p:cNvSpPr>
          <p:nvPr>
            <p:ph type="sldNum" sz="quarter" idx="12"/>
          </p:nvPr>
        </p:nvSpPr>
        <p:spPr>
          <a:ln/>
        </p:spPr>
        <p:txBody>
          <a:bodyPr/>
          <a:lstStyle>
            <a:lvl1pPr>
              <a:defRPr/>
            </a:lvl1pPr>
          </a:lstStyle>
          <a:p>
            <a:pPr>
              <a:defRPr/>
            </a:pPr>
            <a:fld id="{CB2FF0D8-89AD-433C-B902-3E65C76787A0}"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dt" sz="half" idx="10"/>
          </p:nvPr>
        </p:nvSpPr>
        <p:spPr>
          <a:ln/>
        </p:spPr>
        <p:txBody>
          <a:bodyPr/>
          <a:lstStyle>
            <a:lvl1pPr>
              <a:defRPr/>
            </a:lvl1pPr>
          </a:lstStyle>
          <a:p>
            <a:pPr>
              <a:defRPr/>
            </a:pPr>
            <a:fld id="{266F7D0F-3A64-4DE0-90FE-130399EB754E}" type="datetime3">
              <a:rPr lang="en-US"/>
              <a:pPr>
                <a:defRPr/>
              </a:pPr>
              <a:t>17 January 2019</a:t>
            </a:fld>
            <a:endParaRPr lang="en-US"/>
          </a:p>
        </p:txBody>
      </p:sp>
      <p:sp>
        <p:nvSpPr>
          <p:cNvPr id="8" name="Rectangle 7"/>
          <p:cNvSpPr>
            <a:spLocks noGrp="1" noChangeArrowheads="1"/>
          </p:cNvSpPr>
          <p:nvPr>
            <p:ph type="ftr" sz="quarter" idx="11"/>
          </p:nvPr>
        </p:nvSpPr>
        <p:spPr>
          <a:ln/>
        </p:spPr>
        <p:txBody>
          <a:bodyPr/>
          <a:lstStyle>
            <a:lvl1pPr>
              <a:defRPr/>
            </a:lvl1pPr>
          </a:lstStyle>
          <a:p>
            <a:pPr>
              <a:defRPr/>
            </a:pPr>
            <a:r>
              <a:rPr lang="en-US"/>
              <a:t>Veton Këpuska</a:t>
            </a:r>
          </a:p>
        </p:txBody>
      </p:sp>
      <p:sp>
        <p:nvSpPr>
          <p:cNvPr id="9" name="Rectangle 8"/>
          <p:cNvSpPr>
            <a:spLocks noGrp="1" noChangeArrowheads="1"/>
          </p:cNvSpPr>
          <p:nvPr>
            <p:ph type="sldNum" sz="quarter" idx="12"/>
          </p:nvPr>
        </p:nvSpPr>
        <p:spPr>
          <a:ln/>
        </p:spPr>
        <p:txBody>
          <a:bodyPr/>
          <a:lstStyle>
            <a:lvl1pPr>
              <a:defRPr/>
            </a:lvl1pPr>
          </a:lstStyle>
          <a:p>
            <a:pPr>
              <a:defRPr/>
            </a:pPr>
            <a:fld id="{D91226C4-380C-4AC8-9D67-3185E5A928E3}"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dt" sz="half" idx="10"/>
          </p:nvPr>
        </p:nvSpPr>
        <p:spPr>
          <a:ln/>
        </p:spPr>
        <p:txBody>
          <a:bodyPr/>
          <a:lstStyle>
            <a:lvl1pPr>
              <a:defRPr/>
            </a:lvl1pPr>
          </a:lstStyle>
          <a:p>
            <a:pPr>
              <a:defRPr/>
            </a:pPr>
            <a:fld id="{FF5847C5-DFFB-4BDC-BF33-7F97F012F8CD}" type="datetime3">
              <a:rPr lang="en-US"/>
              <a:pPr>
                <a:defRPr/>
              </a:pPr>
              <a:t>17 January 2019</a:t>
            </a:fld>
            <a:endParaRPr lang="en-US"/>
          </a:p>
        </p:txBody>
      </p:sp>
      <p:sp>
        <p:nvSpPr>
          <p:cNvPr id="4" name="Rectangle 7"/>
          <p:cNvSpPr>
            <a:spLocks noGrp="1" noChangeArrowheads="1"/>
          </p:cNvSpPr>
          <p:nvPr>
            <p:ph type="ftr" sz="quarter" idx="11"/>
          </p:nvPr>
        </p:nvSpPr>
        <p:spPr>
          <a:ln/>
        </p:spPr>
        <p:txBody>
          <a:bodyPr/>
          <a:lstStyle>
            <a:lvl1pPr>
              <a:defRPr/>
            </a:lvl1pPr>
          </a:lstStyle>
          <a:p>
            <a:pPr>
              <a:defRPr/>
            </a:pPr>
            <a:r>
              <a:rPr lang="en-US"/>
              <a:t>Veton Këpuska</a:t>
            </a:r>
          </a:p>
        </p:txBody>
      </p:sp>
      <p:sp>
        <p:nvSpPr>
          <p:cNvPr id="5" name="Rectangle 8"/>
          <p:cNvSpPr>
            <a:spLocks noGrp="1" noChangeArrowheads="1"/>
          </p:cNvSpPr>
          <p:nvPr>
            <p:ph type="sldNum" sz="quarter" idx="12"/>
          </p:nvPr>
        </p:nvSpPr>
        <p:spPr>
          <a:ln/>
        </p:spPr>
        <p:txBody>
          <a:bodyPr/>
          <a:lstStyle>
            <a:lvl1pPr>
              <a:defRPr/>
            </a:lvl1pPr>
          </a:lstStyle>
          <a:p>
            <a:pPr>
              <a:defRPr/>
            </a:pPr>
            <a:fld id="{D3109D9D-1067-444D-AE63-4FA6A082C8E0}"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fld id="{2F8056F3-8B5A-4D63-864E-3FD4AC6938CC}" type="datetime3">
              <a:rPr lang="en-US"/>
              <a:pPr>
                <a:defRPr/>
              </a:pPr>
              <a:t>17 January 2019</a:t>
            </a:fld>
            <a:endParaRPr lang="en-US"/>
          </a:p>
        </p:txBody>
      </p:sp>
      <p:sp>
        <p:nvSpPr>
          <p:cNvPr id="3" name="Rectangle 7"/>
          <p:cNvSpPr>
            <a:spLocks noGrp="1" noChangeArrowheads="1"/>
          </p:cNvSpPr>
          <p:nvPr>
            <p:ph type="ftr" sz="quarter" idx="11"/>
          </p:nvPr>
        </p:nvSpPr>
        <p:spPr>
          <a:ln/>
        </p:spPr>
        <p:txBody>
          <a:bodyPr/>
          <a:lstStyle>
            <a:lvl1pPr>
              <a:defRPr/>
            </a:lvl1pPr>
          </a:lstStyle>
          <a:p>
            <a:pPr>
              <a:defRPr/>
            </a:pPr>
            <a:r>
              <a:rPr lang="en-US"/>
              <a:t>Veton Këpuska</a:t>
            </a:r>
          </a:p>
        </p:txBody>
      </p:sp>
      <p:sp>
        <p:nvSpPr>
          <p:cNvPr id="4" name="Rectangle 8"/>
          <p:cNvSpPr>
            <a:spLocks noGrp="1" noChangeArrowheads="1"/>
          </p:cNvSpPr>
          <p:nvPr>
            <p:ph type="sldNum" sz="quarter" idx="12"/>
          </p:nvPr>
        </p:nvSpPr>
        <p:spPr>
          <a:ln/>
        </p:spPr>
        <p:txBody>
          <a:bodyPr/>
          <a:lstStyle>
            <a:lvl1pPr>
              <a:defRPr/>
            </a:lvl1pPr>
          </a:lstStyle>
          <a:p>
            <a:pPr>
              <a:defRPr/>
            </a:pPr>
            <a:fld id="{6876FC12-6A0D-4B77-8314-CA7C6E941911}"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fld id="{2F8056F3-8B5A-4D63-864E-3FD4AC6938CC}" type="datetime3">
              <a:rPr lang="en-US"/>
              <a:pPr>
                <a:defRPr/>
              </a:pPr>
              <a:t>17 January 2019</a:t>
            </a:fld>
            <a:endParaRPr lang="en-US"/>
          </a:p>
        </p:txBody>
      </p:sp>
      <p:sp>
        <p:nvSpPr>
          <p:cNvPr id="3" name="Rectangle 7"/>
          <p:cNvSpPr>
            <a:spLocks noGrp="1" noChangeArrowheads="1"/>
          </p:cNvSpPr>
          <p:nvPr>
            <p:ph type="ftr" sz="quarter" idx="11"/>
          </p:nvPr>
        </p:nvSpPr>
        <p:spPr>
          <a:ln/>
        </p:spPr>
        <p:txBody>
          <a:bodyPr/>
          <a:lstStyle>
            <a:lvl1pPr>
              <a:defRPr/>
            </a:lvl1pPr>
          </a:lstStyle>
          <a:p>
            <a:pPr>
              <a:defRPr/>
            </a:pPr>
            <a:r>
              <a:rPr lang="en-US"/>
              <a:t>Veton Këpuska</a:t>
            </a:r>
          </a:p>
        </p:txBody>
      </p:sp>
      <p:sp>
        <p:nvSpPr>
          <p:cNvPr id="4" name="Rectangle 8"/>
          <p:cNvSpPr>
            <a:spLocks noGrp="1" noChangeArrowheads="1"/>
          </p:cNvSpPr>
          <p:nvPr>
            <p:ph type="sldNum" sz="quarter" idx="12"/>
          </p:nvPr>
        </p:nvSpPr>
        <p:spPr>
          <a:ln/>
        </p:spPr>
        <p:txBody>
          <a:bodyPr/>
          <a:lstStyle>
            <a:lvl1pPr>
              <a:defRPr/>
            </a:lvl1pPr>
          </a:lstStyle>
          <a:p>
            <a:pPr>
              <a:defRPr/>
            </a:pPr>
            <a:fld id="{6876FC12-6A0D-4B77-8314-CA7C6E941911}" type="slidenum">
              <a:rPr lang="en-US"/>
              <a:pPr>
                <a:defRPr/>
              </a:pPr>
              <a:t>‹#›</a:t>
            </a:fld>
            <a:endParaRPr lang="en-US"/>
          </a:p>
        </p:txBody>
      </p:sp>
      <p:sp>
        <p:nvSpPr>
          <p:cNvPr id="5" name="Title 1"/>
          <p:cNvSpPr>
            <a:spLocks noGrp="1"/>
          </p:cNvSpPr>
          <p:nvPr>
            <p:ph type="title"/>
          </p:nvPr>
        </p:nvSpPr>
        <p:spPr>
          <a:xfrm>
            <a:off x="574675" y="19050"/>
            <a:ext cx="8001000" cy="838200"/>
          </a:xfrm>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dt" sz="half" idx="10"/>
          </p:nvPr>
        </p:nvSpPr>
        <p:spPr>
          <a:ln/>
        </p:spPr>
        <p:txBody>
          <a:bodyPr/>
          <a:lstStyle>
            <a:lvl1pPr>
              <a:defRPr/>
            </a:lvl1pPr>
          </a:lstStyle>
          <a:p>
            <a:pPr>
              <a:defRPr/>
            </a:pPr>
            <a:fld id="{9F80BEBA-5411-43B0-9E42-F769479E3116}" type="datetime3">
              <a:rPr lang="en-US"/>
              <a:pPr>
                <a:defRPr/>
              </a:pPr>
              <a:t>17 January 2019</a:t>
            </a:fld>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Veton Këpuska</a:t>
            </a:r>
          </a:p>
        </p:txBody>
      </p:sp>
      <p:sp>
        <p:nvSpPr>
          <p:cNvPr id="7" name="Rectangle 8"/>
          <p:cNvSpPr>
            <a:spLocks noGrp="1" noChangeArrowheads="1"/>
          </p:cNvSpPr>
          <p:nvPr>
            <p:ph type="sldNum" sz="quarter" idx="12"/>
          </p:nvPr>
        </p:nvSpPr>
        <p:spPr>
          <a:ln/>
        </p:spPr>
        <p:txBody>
          <a:bodyPr/>
          <a:lstStyle>
            <a:lvl1pPr>
              <a:defRPr/>
            </a:lvl1pPr>
          </a:lstStyle>
          <a:p>
            <a:pPr>
              <a:defRPr/>
            </a:pPr>
            <a:fld id="{6C45EB84-B461-4790-9382-11D7DD3D3BAC}"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574675" y="304800"/>
            <a:ext cx="8001000" cy="838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8195" name="Rectangle 3"/>
          <p:cNvSpPr>
            <a:spLocks noGrp="1" noChangeArrowheads="1"/>
          </p:cNvSpPr>
          <p:nvPr>
            <p:ph type="body" idx="1"/>
          </p:nvPr>
        </p:nvSpPr>
        <p:spPr bwMode="auto">
          <a:xfrm>
            <a:off x="566738" y="1447800"/>
            <a:ext cx="80010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6084" name="AutoShape 4"/>
          <p:cNvSpPr>
            <a:spLocks noChangeArrowheads="1"/>
          </p:cNvSpPr>
          <p:nvPr/>
        </p:nvSpPr>
        <p:spPr bwMode="auto">
          <a:xfrm>
            <a:off x="609600" y="1219200"/>
            <a:ext cx="7958138" cy="109538"/>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lgn="l" eaLnBrk="1" hangingPunct="1">
              <a:spcBef>
                <a:spcPct val="0"/>
              </a:spcBef>
              <a:defRPr/>
            </a:pPr>
            <a:endParaRPr lang="en-US" sz="2400">
              <a:latin typeface="Times New Roman" pitchFamily="18" charset="0"/>
            </a:endParaRPr>
          </a:p>
        </p:txBody>
      </p:sp>
      <p:sp>
        <p:nvSpPr>
          <p:cNvPr id="46085" name="Line 5"/>
          <p:cNvSpPr>
            <a:spLocks noChangeShapeType="1"/>
          </p:cNvSpPr>
          <p:nvPr/>
        </p:nvSpPr>
        <p:spPr bwMode="auto">
          <a:xfrm flipV="1">
            <a:off x="609600" y="6172200"/>
            <a:ext cx="7924800" cy="0"/>
          </a:xfrm>
          <a:prstGeom prst="line">
            <a:avLst/>
          </a:prstGeom>
          <a:noFill/>
          <a:ln w="3175">
            <a:solidFill>
              <a:schemeClr val="accent2"/>
            </a:solidFill>
            <a:round/>
            <a:headEnd/>
            <a:tailEnd/>
          </a:ln>
          <a:effectLst/>
        </p:spPr>
        <p:txBody>
          <a:bodyPr/>
          <a:lstStyle/>
          <a:p>
            <a:pPr>
              <a:defRPr/>
            </a:pPr>
            <a:endParaRPr lang="en-US"/>
          </a:p>
        </p:txBody>
      </p:sp>
      <p:sp>
        <p:nvSpPr>
          <p:cNvPr id="46086" name="Rectangle 6"/>
          <p:cNvSpPr>
            <a:spLocks noGrp="1" noChangeArrowheads="1"/>
          </p:cNvSpPr>
          <p:nvPr>
            <p:ph type="dt" sz="half" idx="2"/>
          </p:nvPr>
        </p:nvSpPr>
        <p:spPr bwMode="auto">
          <a:xfrm>
            <a:off x="6096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lvl1pPr>
          </a:lstStyle>
          <a:p>
            <a:pPr>
              <a:defRPr/>
            </a:pPr>
            <a:fld id="{D53409D7-0463-4D5A-85A8-59A9EDDBA558}" type="datetime3">
              <a:rPr lang="en-US"/>
              <a:pPr>
                <a:defRPr/>
              </a:pPr>
              <a:t>17 January 2019</a:t>
            </a:fld>
            <a:endParaRPr lang="en-US"/>
          </a:p>
        </p:txBody>
      </p:sp>
      <p:sp>
        <p:nvSpPr>
          <p:cNvPr id="46087" name="Rectangle 7"/>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200"/>
            </a:lvl1pPr>
          </a:lstStyle>
          <a:p>
            <a:pPr>
              <a:defRPr/>
            </a:pPr>
            <a:r>
              <a:rPr lang="en-US"/>
              <a:t>Veton Këpuska</a:t>
            </a:r>
          </a:p>
        </p:txBody>
      </p:sp>
      <p:sp>
        <p:nvSpPr>
          <p:cNvPr id="46088" name="Rectangle 8"/>
          <p:cNvSpPr>
            <a:spLocks noGrp="1" noChangeArrowheads="1"/>
          </p:cNvSpPr>
          <p:nvPr>
            <p:ph type="sldNum" sz="quarter" idx="4"/>
          </p:nvPr>
        </p:nvSpPr>
        <p:spPr bwMode="auto">
          <a:xfrm>
            <a:off x="65532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200"/>
            </a:lvl1pPr>
          </a:lstStyle>
          <a:p>
            <a:pPr>
              <a:defRPr/>
            </a:pPr>
            <a:fld id="{4339B8EE-FC2B-4A9E-828B-1C25680C35C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91" r:id="rId1"/>
    <p:sldLayoutId id="2147483680" r:id="rId2"/>
    <p:sldLayoutId id="2147483681" r:id="rId3"/>
    <p:sldLayoutId id="2147483682" r:id="rId4"/>
    <p:sldLayoutId id="2147483683" r:id="rId5"/>
    <p:sldLayoutId id="2147483684" r:id="rId6"/>
    <p:sldLayoutId id="2147483685" r:id="rId7"/>
    <p:sldLayoutId id="2147483692" r:id="rId8"/>
    <p:sldLayoutId id="2147483686" r:id="rId9"/>
    <p:sldLayoutId id="2147483687" r:id="rId10"/>
    <p:sldLayoutId id="2147483688" r:id="rId11"/>
    <p:sldLayoutId id="2147483689" r:id="rId12"/>
    <p:sldLayoutId id="2147483690" r:id="rId13"/>
    <p:sldLayoutId id="2147483693" r:id="rId14"/>
  </p:sldLayoutIdLst>
  <p:timing>
    <p:tnLst>
      <p:par>
        <p:cTn id="1" dur="indefinite" restart="never" nodeType="tmRoot"/>
      </p:par>
    </p:tnLst>
  </p:timing>
  <p:hf hdr="0"/>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defRPr>
      </a:lvl2pPr>
      <a:lvl3pPr algn="l" rtl="0" eaLnBrk="0" fontAlgn="base" hangingPunct="0">
        <a:spcBef>
          <a:spcPct val="0"/>
        </a:spcBef>
        <a:spcAft>
          <a:spcPct val="0"/>
        </a:spcAft>
        <a:defRPr sz="3800">
          <a:solidFill>
            <a:schemeClr val="tx2"/>
          </a:solidFill>
          <a:latin typeface="Verdana" pitchFamily="34" charset="0"/>
        </a:defRPr>
      </a:lvl3pPr>
      <a:lvl4pPr algn="l" rtl="0" eaLnBrk="0" fontAlgn="base" hangingPunct="0">
        <a:spcBef>
          <a:spcPct val="0"/>
        </a:spcBef>
        <a:spcAft>
          <a:spcPct val="0"/>
        </a:spcAft>
        <a:defRPr sz="3800">
          <a:solidFill>
            <a:schemeClr val="tx2"/>
          </a:solidFill>
          <a:latin typeface="Verdana" pitchFamily="34" charset="0"/>
        </a:defRPr>
      </a:lvl4pPr>
      <a:lvl5pPr algn="l" rtl="0" eaLnBrk="0" fontAlgn="base" hangingPunct="0">
        <a:spcBef>
          <a:spcPct val="0"/>
        </a:spcBef>
        <a:spcAft>
          <a:spcPct val="0"/>
        </a:spcAft>
        <a:defRPr sz="3800">
          <a:solidFill>
            <a:schemeClr val="tx2"/>
          </a:solidFill>
          <a:latin typeface="Verdana" pitchFamily="34" charset="0"/>
        </a:defRPr>
      </a:lvl5pPr>
      <a:lvl6pPr marL="457200" algn="l" rtl="0" fontAlgn="base">
        <a:spcBef>
          <a:spcPct val="0"/>
        </a:spcBef>
        <a:spcAft>
          <a:spcPct val="0"/>
        </a:spcAft>
        <a:defRPr sz="3800">
          <a:solidFill>
            <a:schemeClr val="tx2"/>
          </a:solidFill>
          <a:latin typeface="Verdana" pitchFamily="34" charset="0"/>
        </a:defRPr>
      </a:lvl6pPr>
      <a:lvl7pPr marL="914400" algn="l" rtl="0" fontAlgn="base">
        <a:spcBef>
          <a:spcPct val="0"/>
        </a:spcBef>
        <a:spcAft>
          <a:spcPct val="0"/>
        </a:spcAft>
        <a:defRPr sz="3800">
          <a:solidFill>
            <a:schemeClr val="tx2"/>
          </a:solidFill>
          <a:latin typeface="Verdana" pitchFamily="34" charset="0"/>
        </a:defRPr>
      </a:lvl7pPr>
      <a:lvl8pPr marL="1371600" algn="l" rtl="0" fontAlgn="base">
        <a:spcBef>
          <a:spcPct val="0"/>
        </a:spcBef>
        <a:spcAft>
          <a:spcPct val="0"/>
        </a:spcAft>
        <a:defRPr sz="3800">
          <a:solidFill>
            <a:schemeClr val="tx2"/>
          </a:solidFill>
          <a:latin typeface="Verdana" pitchFamily="34" charset="0"/>
        </a:defRPr>
      </a:lvl8pPr>
      <a:lvl9pPr marL="1828800" algn="l" rtl="0" fontAlgn="base">
        <a:spcBef>
          <a:spcPct val="0"/>
        </a:spcBef>
        <a:spcAft>
          <a:spcPct val="0"/>
        </a:spcAft>
        <a:defRPr sz="3800">
          <a:solidFill>
            <a:schemeClr val="tx2"/>
          </a:solidFill>
          <a:latin typeface="Verdana" pitchFamily="34" charset="0"/>
        </a:defRPr>
      </a:lvl9pPr>
    </p:titleStyle>
    <p:bodyStyle>
      <a:lvl1pPr marL="469900" indent="-469900" algn="l" rtl="0" eaLnBrk="0" fontAlgn="base" hangingPunct="0">
        <a:spcBef>
          <a:spcPct val="20000"/>
        </a:spcBef>
        <a:spcAft>
          <a:spcPct val="0"/>
        </a:spcAft>
        <a:buClr>
          <a:schemeClr val="accent2"/>
        </a:buClr>
        <a:buFont typeface="Wingdings" pitchFamily="2" charset="2"/>
        <a:buChar char="u"/>
        <a:defRPr sz="3000">
          <a:solidFill>
            <a:schemeClr val="tx1"/>
          </a:solidFill>
          <a:latin typeface="+mn-lt"/>
          <a:ea typeface="+mn-ea"/>
          <a:cs typeface="+mn-cs"/>
        </a:defRPr>
      </a:lvl1pPr>
      <a:lvl2pPr marL="908050" indent="-436563" algn="l" rtl="0" eaLnBrk="0" fontAlgn="base" hangingPunct="0">
        <a:spcBef>
          <a:spcPct val="20000"/>
        </a:spcBef>
        <a:spcAft>
          <a:spcPct val="0"/>
        </a:spcAft>
        <a:buClr>
          <a:srgbClr val="0000FF"/>
        </a:buClr>
        <a:buFont typeface="Wingdings" pitchFamily="2" charset="2"/>
        <a:buChar char="n"/>
        <a:defRPr sz="2600">
          <a:solidFill>
            <a:schemeClr val="tx1"/>
          </a:solidFill>
          <a:latin typeface="+mn-lt"/>
        </a:defRPr>
      </a:lvl2pPr>
      <a:lvl3pPr marL="1304925" indent="-395288" algn="l" rtl="0" eaLnBrk="0" fontAlgn="base" hangingPunct="0">
        <a:spcBef>
          <a:spcPct val="20000"/>
        </a:spcBef>
        <a:spcAft>
          <a:spcPct val="0"/>
        </a:spcAft>
        <a:buClr>
          <a:schemeClr val="accent2"/>
        </a:buClr>
        <a:buFont typeface="Wingdings" pitchFamily="2" charset="2"/>
        <a:buChar char="u"/>
        <a:defRPr sz="2300">
          <a:solidFill>
            <a:schemeClr val="tx1"/>
          </a:solidFill>
          <a:latin typeface="+mn-lt"/>
        </a:defRPr>
      </a:lvl3pPr>
      <a:lvl4pPr marL="1693863" indent="-387350" algn="l" rtl="0" eaLnBrk="0" fontAlgn="base" hangingPunct="0">
        <a:spcBef>
          <a:spcPct val="20000"/>
        </a:spcBef>
        <a:spcAft>
          <a:spcPct val="0"/>
        </a:spcAft>
        <a:buClr>
          <a:srgbClr val="0000FF"/>
        </a:buClr>
        <a:buFont typeface="Wingdings" pitchFamily="2" charset="2"/>
        <a:buChar char="n"/>
        <a:defRPr sz="2000">
          <a:solidFill>
            <a:schemeClr val="tx1"/>
          </a:solidFill>
          <a:latin typeface="+mn-lt"/>
        </a:defRPr>
      </a:lvl4pPr>
      <a:lvl5pPr marL="2093913" indent="-398463" algn="l" rtl="0" eaLnBrk="0" fontAlgn="base" hangingPunct="0">
        <a:spcBef>
          <a:spcPct val="25000"/>
        </a:spcBef>
        <a:spcAft>
          <a:spcPct val="0"/>
        </a:spcAft>
        <a:buClr>
          <a:schemeClr val="accent2"/>
        </a:buClr>
        <a:buFont typeface="Wingdings" pitchFamily="2" charset="2"/>
        <a:buChar char="u"/>
        <a:defRPr sz="2000">
          <a:solidFill>
            <a:schemeClr val="tx1"/>
          </a:solidFill>
          <a:latin typeface="+mn-lt"/>
        </a:defRPr>
      </a:lvl5pPr>
      <a:lvl6pPr marL="2551113" indent="-398463" algn="l" rtl="0" fontAlgn="base">
        <a:spcBef>
          <a:spcPct val="25000"/>
        </a:spcBef>
        <a:spcAft>
          <a:spcPct val="0"/>
        </a:spcAft>
        <a:buClr>
          <a:schemeClr val="accent2"/>
        </a:buClr>
        <a:buFont typeface="Wingdings" pitchFamily="2" charset="2"/>
        <a:buChar char="u"/>
        <a:defRPr sz="2000">
          <a:solidFill>
            <a:schemeClr val="tx1"/>
          </a:solidFill>
          <a:latin typeface="+mn-lt"/>
        </a:defRPr>
      </a:lvl6pPr>
      <a:lvl7pPr marL="3008313" indent="-398463" algn="l" rtl="0" fontAlgn="base">
        <a:spcBef>
          <a:spcPct val="25000"/>
        </a:spcBef>
        <a:spcAft>
          <a:spcPct val="0"/>
        </a:spcAft>
        <a:buClr>
          <a:schemeClr val="accent2"/>
        </a:buClr>
        <a:buFont typeface="Wingdings" pitchFamily="2" charset="2"/>
        <a:buChar char="u"/>
        <a:defRPr sz="2000">
          <a:solidFill>
            <a:schemeClr val="tx1"/>
          </a:solidFill>
          <a:latin typeface="+mn-lt"/>
        </a:defRPr>
      </a:lvl7pPr>
      <a:lvl8pPr marL="3465513" indent="-398463" algn="l" rtl="0" fontAlgn="base">
        <a:spcBef>
          <a:spcPct val="25000"/>
        </a:spcBef>
        <a:spcAft>
          <a:spcPct val="0"/>
        </a:spcAft>
        <a:buClr>
          <a:schemeClr val="accent2"/>
        </a:buClr>
        <a:buFont typeface="Wingdings" pitchFamily="2" charset="2"/>
        <a:buChar char="u"/>
        <a:defRPr sz="2000">
          <a:solidFill>
            <a:schemeClr val="tx1"/>
          </a:solidFill>
          <a:latin typeface="+mn-lt"/>
        </a:defRPr>
      </a:lvl8pPr>
      <a:lvl9pPr marL="3922713" indent="-398463" algn="l" rtl="0" fontAlgn="base">
        <a:spcBef>
          <a:spcPct val="25000"/>
        </a:spcBef>
        <a:spcAft>
          <a:spcPct val="0"/>
        </a:spcAft>
        <a:buClr>
          <a:schemeClr val="accent2"/>
        </a:buClr>
        <a:buFont typeface="Wingdings" pitchFamily="2" charset="2"/>
        <a:buChar char="u"/>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Refraction" TargetMode="External"/><Relationship Id="rId2" Type="http://schemas.openxmlformats.org/officeDocument/2006/relationships/hyperlink" Target="https://en.wikipedia.org/wiki/Reflection_(physics)" TargetMode="External"/><Relationship Id="rId1" Type="http://schemas.openxmlformats.org/officeDocument/2006/relationships/slideLayout" Target="../slideLayouts/slideLayout2.xml"/><Relationship Id="rId5" Type="http://schemas.openxmlformats.org/officeDocument/2006/relationships/hyperlink" Target="https://en.wikipedia.org/wiki/Sound#cite_note-JHU-4" TargetMode="External"/><Relationship Id="rId4" Type="http://schemas.openxmlformats.org/officeDocument/2006/relationships/hyperlink" Target="https://en.wikipedia.org/wiki/Attenuation"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Pierre-Simon_Laplace" TargetMode="External"/><Relationship Id="rId2" Type="http://schemas.openxmlformats.org/officeDocument/2006/relationships/hyperlink" Target="https://en.wikipedia.org/wiki/Speed_of_sound" TargetMode="External"/><Relationship Id="rId1" Type="http://schemas.openxmlformats.org/officeDocument/2006/relationships/slideLayout" Target="../slideLayouts/slideLayout2.xml"/><Relationship Id="rId4" Type="http://schemas.openxmlformats.org/officeDocument/2006/relationships/hyperlink" Target="https://en.wikipedia.org/wiki/Adiabatic_proces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22.jpeg"/><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5.wmf"/><Relationship Id="rId5" Type="http://schemas.openxmlformats.org/officeDocument/2006/relationships/oleObject" Target="../embeddings/oleObject4.bin"/><Relationship Id="rId4" Type="http://schemas.openxmlformats.org/officeDocument/2006/relationships/image" Target="../media/image24.wmf"/></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0.png"/><Relationship Id="rId5" Type="http://schemas.openxmlformats.org/officeDocument/2006/relationships/oleObject" Target="../embeddings/oleObject6.bin"/><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35.png"/><Relationship Id="rId4" Type="http://schemas.openxmlformats.org/officeDocument/2006/relationships/image" Target="../media/image34.wmf"/></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37.png"/><Relationship Id="rId5" Type="http://schemas.openxmlformats.org/officeDocument/2006/relationships/oleObject" Target="../embeddings/oleObject9.bin"/><Relationship Id="rId4" Type="http://schemas.openxmlformats.org/officeDocument/2006/relationships/image" Target="../media/image36.wmf"/></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8.wmf"/><Relationship Id="rId4" Type="http://schemas.openxmlformats.org/officeDocument/2006/relationships/oleObject" Target="../embeddings/oleObject10.bin"/></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61.png"/><Relationship Id="rId4" Type="http://schemas.openxmlformats.org/officeDocument/2006/relationships/image" Target="../media/image60.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63.png"/><Relationship Id="rId4" Type="http://schemas.openxmlformats.org/officeDocument/2006/relationships/image" Target="../media/image62.wmf"/></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p:txBody>
          <a:bodyPr/>
          <a:lstStyle/>
          <a:p>
            <a:pPr eaLnBrk="1" hangingPunct="1"/>
            <a:r>
              <a:rPr lang="en-US" dirty="0" smtClean="0"/>
              <a:t>ECE 5526: Speech Recognition</a:t>
            </a:r>
            <a:endParaRPr lang="en-US" sz="2000" dirty="0" smtClean="0"/>
          </a:p>
        </p:txBody>
      </p:sp>
      <p:sp>
        <p:nvSpPr>
          <p:cNvPr id="10243" name="Rectangle 3"/>
          <p:cNvSpPr>
            <a:spLocks noGrp="1" noChangeArrowheads="1"/>
          </p:cNvSpPr>
          <p:nvPr>
            <p:ph type="subTitle" idx="1"/>
          </p:nvPr>
        </p:nvSpPr>
        <p:spPr/>
        <p:txBody>
          <a:bodyPr/>
          <a:lstStyle/>
          <a:p>
            <a:pPr eaLnBrk="1" hangingPunct="1"/>
            <a:r>
              <a:rPr lang="en-US" b="1" smtClean="0">
                <a:solidFill>
                  <a:srgbClr val="0000FF"/>
                </a:solidFill>
              </a:rPr>
              <a:t>Acoustic Theory of Speech Production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Wideband Spectrogram</a:t>
            </a:r>
            <a:endParaRPr lang="en-US" dirty="0"/>
          </a:p>
        </p:txBody>
      </p:sp>
      <p:sp>
        <p:nvSpPr>
          <p:cNvPr id="4" name="Date Placeholder 3"/>
          <p:cNvSpPr>
            <a:spLocks noGrp="1"/>
          </p:cNvSpPr>
          <p:nvPr>
            <p:ph type="dt" sz="half" idx="10"/>
          </p:nvPr>
        </p:nvSpPr>
        <p:spPr/>
        <p:txBody>
          <a:bodyPr/>
          <a:lstStyle/>
          <a:p>
            <a:pPr>
              <a:defRPr/>
            </a:pPr>
            <a:fld id="{7909B668-493C-4385-B718-92B2551FEF45}" type="datetime3">
              <a:rPr lang="en-US" smtClean="0"/>
              <a:pPr>
                <a:defRPr/>
              </a:pPr>
              <a:t>17 January 2019</a:t>
            </a:fld>
            <a:endParaRPr lang="en-US"/>
          </a:p>
        </p:txBody>
      </p:sp>
      <p:sp>
        <p:nvSpPr>
          <p:cNvPr id="5" name="Footer Placeholder 4"/>
          <p:cNvSpPr>
            <a:spLocks noGrp="1"/>
          </p:cNvSpPr>
          <p:nvPr>
            <p:ph type="ftr" sz="quarter" idx="11"/>
          </p:nvPr>
        </p:nvSpPr>
        <p:spPr/>
        <p:txBody>
          <a:bodyPr/>
          <a:lstStyle/>
          <a:p>
            <a:pPr>
              <a:defRPr/>
            </a:pPr>
            <a:r>
              <a:rPr lang="en-US" smtClean="0"/>
              <a:t>Veton Këpuska</a:t>
            </a:r>
            <a:endParaRPr lang="en-US"/>
          </a:p>
        </p:txBody>
      </p:sp>
      <p:sp>
        <p:nvSpPr>
          <p:cNvPr id="6" name="Slide Number Placeholder 5"/>
          <p:cNvSpPr>
            <a:spLocks noGrp="1"/>
          </p:cNvSpPr>
          <p:nvPr>
            <p:ph type="sldNum" sz="quarter" idx="12"/>
          </p:nvPr>
        </p:nvSpPr>
        <p:spPr/>
        <p:txBody>
          <a:bodyPr/>
          <a:lstStyle/>
          <a:p>
            <a:pPr>
              <a:defRPr/>
            </a:pPr>
            <a:fld id="{C2627980-FD42-4CFA-82B7-2D7C5A40F238}" type="slidenum">
              <a:rPr lang="en-US" smtClean="0"/>
              <a:pPr>
                <a:defRPr/>
              </a:pPr>
              <a:t>10</a:t>
            </a:fld>
            <a:endParaRPr lang="en-US"/>
          </a:p>
        </p:txBody>
      </p:sp>
      <p:pic>
        <p:nvPicPr>
          <p:cNvPr id="60418" name="Picture 2"/>
          <p:cNvPicPr>
            <a:picLocks noGrp="1" noChangeAspect="1" noChangeArrowheads="1"/>
          </p:cNvPicPr>
          <p:nvPr>
            <p:ph idx="1"/>
          </p:nvPr>
        </p:nvPicPr>
        <p:blipFill>
          <a:blip r:embed="rId2" cstate="print"/>
          <a:srcRect/>
          <a:stretch>
            <a:fillRect/>
          </a:stretch>
        </p:blipFill>
        <p:spPr bwMode="auto">
          <a:xfrm>
            <a:off x="566738" y="1622759"/>
            <a:ext cx="8001000" cy="422208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Narrowband Spectrogram</a:t>
            </a:r>
            <a:endParaRPr lang="en-US" dirty="0"/>
          </a:p>
        </p:txBody>
      </p:sp>
      <p:sp>
        <p:nvSpPr>
          <p:cNvPr id="4" name="Date Placeholder 3"/>
          <p:cNvSpPr>
            <a:spLocks noGrp="1"/>
          </p:cNvSpPr>
          <p:nvPr>
            <p:ph type="dt" sz="half" idx="10"/>
          </p:nvPr>
        </p:nvSpPr>
        <p:spPr/>
        <p:txBody>
          <a:bodyPr/>
          <a:lstStyle/>
          <a:p>
            <a:pPr>
              <a:defRPr/>
            </a:pPr>
            <a:fld id="{7909B668-493C-4385-B718-92B2551FEF45}" type="datetime3">
              <a:rPr lang="en-US" smtClean="0"/>
              <a:pPr>
                <a:defRPr/>
              </a:pPr>
              <a:t>17 January 2019</a:t>
            </a:fld>
            <a:endParaRPr lang="en-US"/>
          </a:p>
        </p:txBody>
      </p:sp>
      <p:sp>
        <p:nvSpPr>
          <p:cNvPr id="5" name="Footer Placeholder 4"/>
          <p:cNvSpPr>
            <a:spLocks noGrp="1"/>
          </p:cNvSpPr>
          <p:nvPr>
            <p:ph type="ftr" sz="quarter" idx="11"/>
          </p:nvPr>
        </p:nvSpPr>
        <p:spPr/>
        <p:txBody>
          <a:bodyPr/>
          <a:lstStyle/>
          <a:p>
            <a:pPr>
              <a:defRPr/>
            </a:pPr>
            <a:r>
              <a:rPr lang="en-US" smtClean="0"/>
              <a:t>Veton Këpuska</a:t>
            </a:r>
            <a:endParaRPr lang="en-US"/>
          </a:p>
        </p:txBody>
      </p:sp>
      <p:sp>
        <p:nvSpPr>
          <p:cNvPr id="6" name="Slide Number Placeholder 5"/>
          <p:cNvSpPr>
            <a:spLocks noGrp="1"/>
          </p:cNvSpPr>
          <p:nvPr>
            <p:ph type="sldNum" sz="quarter" idx="12"/>
          </p:nvPr>
        </p:nvSpPr>
        <p:spPr/>
        <p:txBody>
          <a:bodyPr/>
          <a:lstStyle/>
          <a:p>
            <a:pPr>
              <a:defRPr/>
            </a:pPr>
            <a:fld id="{C2627980-FD42-4CFA-82B7-2D7C5A40F238}" type="slidenum">
              <a:rPr lang="en-US" smtClean="0"/>
              <a:pPr>
                <a:defRPr/>
              </a:pPr>
              <a:t>11</a:t>
            </a:fld>
            <a:endParaRPr lang="en-US"/>
          </a:p>
        </p:txBody>
      </p:sp>
      <p:pic>
        <p:nvPicPr>
          <p:cNvPr id="61442" name="Picture 2"/>
          <p:cNvPicPr>
            <a:picLocks noGrp="1" noChangeAspect="1" noChangeArrowheads="1"/>
          </p:cNvPicPr>
          <p:nvPr>
            <p:ph idx="1"/>
          </p:nvPr>
        </p:nvPicPr>
        <p:blipFill>
          <a:blip r:embed="rId2" cstate="print"/>
          <a:srcRect/>
          <a:stretch>
            <a:fillRect/>
          </a:stretch>
        </p:blipFill>
        <p:spPr bwMode="auto">
          <a:xfrm>
            <a:off x="566738" y="1622759"/>
            <a:ext cx="8001000" cy="422208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p:cNvSpPr>
            <a:spLocks noGrp="1"/>
          </p:cNvSpPr>
          <p:nvPr>
            <p:ph type="dt" sz="quarter" idx="10"/>
          </p:nvPr>
        </p:nvSpPr>
        <p:spPr>
          <a:noFill/>
        </p:spPr>
        <p:txBody>
          <a:bodyPr/>
          <a:lstStyle/>
          <a:p>
            <a:fld id="{F2AB3283-5FB4-43A2-84F9-16898C38BEA4}" type="datetime3">
              <a:rPr lang="en-US" smtClean="0"/>
              <a:pPr/>
              <a:t>17 January 2019</a:t>
            </a:fld>
            <a:endParaRPr lang="en-US" smtClean="0"/>
          </a:p>
        </p:txBody>
      </p:sp>
      <p:sp>
        <p:nvSpPr>
          <p:cNvPr id="17411" name="Footer Placeholder 4"/>
          <p:cNvSpPr>
            <a:spLocks noGrp="1"/>
          </p:cNvSpPr>
          <p:nvPr>
            <p:ph type="ftr" sz="quarter" idx="11"/>
          </p:nvPr>
        </p:nvSpPr>
        <p:spPr>
          <a:noFill/>
        </p:spPr>
        <p:txBody>
          <a:bodyPr/>
          <a:lstStyle/>
          <a:p>
            <a:r>
              <a:rPr lang="en-US" smtClean="0"/>
              <a:t>Veton Këpuska</a:t>
            </a:r>
          </a:p>
        </p:txBody>
      </p:sp>
      <p:sp>
        <p:nvSpPr>
          <p:cNvPr id="17412" name="Slide Number Placeholder 5"/>
          <p:cNvSpPr>
            <a:spLocks noGrp="1"/>
          </p:cNvSpPr>
          <p:nvPr>
            <p:ph type="sldNum" sz="quarter" idx="12"/>
          </p:nvPr>
        </p:nvSpPr>
        <p:spPr>
          <a:noFill/>
        </p:spPr>
        <p:txBody>
          <a:bodyPr/>
          <a:lstStyle/>
          <a:p>
            <a:fld id="{722498F4-407E-4826-B073-CDF04D9F4302}" type="slidenum">
              <a:rPr lang="en-US" smtClean="0"/>
              <a:pPr/>
              <a:t>12</a:t>
            </a:fld>
            <a:endParaRPr lang="en-US" smtClean="0"/>
          </a:p>
        </p:txBody>
      </p:sp>
      <p:sp>
        <p:nvSpPr>
          <p:cNvPr id="17413" name="Rectangle 2"/>
          <p:cNvSpPr>
            <a:spLocks noGrp="1" noChangeArrowheads="1"/>
          </p:cNvSpPr>
          <p:nvPr>
            <p:ph type="title"/>
          </p:nvPr>
        </p:nvSpPr>
        <p:spPr/>
        <p:txBody>
          <a:bodyPr/>
          <a:lstStyle/>
          <a:p>
            <a:pPr eaLnBrk="1" hangingPunct="1"/>
            <a:r>
              <a:rPr lang="en-US" b="1" dirty="0" smtClean="0">
                <a:solidFill>
                  <a:srgbClr val="0000FF"/>
                </a:solidFill>
              </a:rPr>
              <a:t>Physics of Sound</a:t>
            </a:r>
          </a:p>
        </p:txBody>
      </p:sp>
      <p:sp>
        <p:nvSpPr>
          <p:cNvPr id="17414" name="Rectangle 3"/>
          <p:cNvSpPr>
            <a:spLocks noGrp="1" noChangeArrowheads="1"/>
          </p:cNvSpPr>
          <p:nvPr>
            <p:ph type="body" idx="1"/>
          </p:nvPr>
        </p:nvSpPr>
        <p:spPr/>
        <p:txBody>
          <a:bodyPr/>
          <a:lstStyle/>
          <a:p>
            <a:pPr eaLnBrk="1" hangingPunct="1">
              <a:lnSpc>
                <a:spcPct val="90000"/>
              </a:lnSpc>
            </a:pPr>
            <a:r>
              <a:rPr lang="en-US" sz="2100" dirty="0" smtClean="0"/>
              <a:t>Sound Generation:</a:t>
            </a:r>
          </a:p>
          <a:p>
            <a:pPr lvl="1" eaLnBrk="1" hangingPunct="1">
              <a:lnSpc>
                <a:spcPct val="90000"/>
              </a:lnSpc>
            </a:pPr>
            <a:r>
              <a:rPr lang="en-US" sz="2000" dirty="0" smtClean="0"/>
              <a:t>Vibration of particles in a medium (e.g., air, water).</a:t>
            </a:r>
          </a:p>
          <a:p>
            <a:pPr eaLnBrk="1" hangingPunct="1">
              <a:lnSpc>
                <a:spcPct val="90000"/>
              </a:lnSpc>
            </a:pPr>
            <a:r>
              <a:rPr lang="en-US" sz="2100" dirty="0" smtClean="0"/>
              <a:t>Speech Production:</a:t>
            </a:r>
          </a:p>
          <a:p>
            <a:pPr lvl="1" eaLnBrk="1" hangingPunct="1">
              <a:lnSpc>
                <a:spcPct val="90000"/>
              </a:lnSpc>
            </a:pPr>
            <a:r>
              <a:rPr lang="en-US" sz="2000" dirty="0" smtClean="0"/>
              <a:t>Perturbation of air particles near the lips.</a:t>
            </a:r>
          </a:p>
          <a:p>
            <a:pPr eaLnBrk="1" hangingPunct="1">
              <a:lnSpc>
                <a:spcPct val="90000"/>
              </a:lnSpc>
            </a:pPr>
            <a:r>
              <a:rPr lang="en-US" sz="2100" dirty="0" smtClean="0"/>
              <a:t>Speech Communication:</a:t>
            </a:r>
          </a:p>
          <a:p>
            <a:pPr lvl="1" eaLnBrk="1" hangingPunct="1">
              <a:lnSpc>
                <a:spcPct val="90000"/>
              </a:lnSpc>
            </a:pPr>
            <a:r>
              <a:rPr lang="en-US" sz="2000" dirty="0" smtClean="0"/>
              <a:t>Propagation of particle vibrations/perturbations as chain reaction through free space (e.g., a medium like air) from the source (i.e., lips of a speaker) to the destination (i.e., ear of a listener).</a:t>
            </a:r>
          </a:p>
          <a:p>
            <a:pPr lvl="1" eaLnBrk="1" hangingPunct="1">
              <a:lnSpc>
                <a:spcPct val="90000"/>
              </a:lnSpc>
            </a:pPr>
            <a:r>
              <a:rPr lang="en-US" sz="2000" dirty="0" smtClean="0"/>
              <a:t>Listener’s </a:t>
            </a:r>
            <a:r>
              <a:rPr lang="en-US" sz="2000" smtClean="0"/>
              <a:t>ear eardrum </a:t>
            </a:r>
            <a:r>
              <a:rPr lang="en-US" sz="2000" dirty="0" smtClean="0"/>
              <a:t>caused vibrations trigger series of transductions initiated by this mechanical motion leading to neural firing ultimately perceived by the brain. </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p:cNvSpPr>
            <a:spLocks noGrp="1"/>
          </p:cNvSpPr>
          <p:nvPr>
            <p:ph type="dt" sz="quarter" idx="10"/>
          </p:nvPr>
        </p:nvSpPr>
        <p:spPr>
          <a:noFill/>
        </p:spPr>
        <p:txBody>
          <a:bodyPr/>
          <a:lstStyle/>
          <a:p>
            <a:fld id="{868BA3F8-3F2A-4176-873F-DA3B74B621C0}" type="datetime3">
              <a:rPr lang="en-US" smtClean="0"/>
              <a:pPr/>
              <a:t>17 January 2019</a:t>
            </a:fld>
            <a:endParaRPr lang="en-US" smtClean="0"/>
          </a:p>
        </p:txBody>
      </p:sp>
      <p:sp>
        <p:nvSpPr>
          <p:cNvPr id="18435" name="Footer Placeholder 4"/>
          <p:cNvSpPr>
            <a:spLocks noGrp="1"/>
          </p:cNvSpPr>
          <p:nvPr>
            <p:ph type="ftr" sz="quarter" idx="11"/>
          </p:nvPr>
        </p:nvSpPr>
        <p:spPr>
          <a:noFill/>
        </p:spPr>
        <p:txBody>
          <a:bodyPr/>
          <a:lstStyle/>
          <a:p>
            <a:r>
              <a:rPr lang="en-US" smtClean="0"/>
              <a:t>Veton Këpuska</a:t>
            </a:r>
          </a:p>
        </p:txBody>
      </p:sp>
      <p:sp>
        <p:nvSpPr>
          <p:cNvPr id="18436" name="Slide Number Placeholder 5"/>
          <p:cNvSpPr>
            <a:spLocks noGrp="1"/>
          </p:cNvSpPr>
          <p:nvPr>
            <p:ph type="sldNum" sz="quarter" idx="12"/>
          </p:nvPr>
        </p:nvSpPr>
        <p:spPr>
          <a:noFill/>
        </p:spPr>
        <p:txBody>
          <a:bodyPr/>
          <a:lstStyle/>
          <a:p>
            <a:fld id="{9685DA3D-F481-43BE-BF9C-924C7291A6B5}" type="slidenum">
              <a:rPr lang="en-US" smtClean="0"/>
              <a:pPr/>
              <a:t>13</a:t>
            </a:fld>
            <a:endParaRPr lang="en-US" smtClean="0"/>
          </a:p>
        </p:txBody>
      </p:sp>
      <p:sp>
        <p:nvSpPr>
          <p:cNvPr id="18437" name="Rectangle 2"/>
          <p:cNvSpPr>
            <a:spLocks noGrp="1" noChangeArrowheads="1"/>
          </p:cNvSpPr>
          <p:nvPr>
            <p:ph type="title"/>
          </p:nvPr>
        </p:nvSpPr>
        <p:spPr/>
        <p:txBody>
          <a:bodyPr/>
          <a:lstStyle/>
          <a:p>
            <a:pPr eaLnBrk="1" hangingPunct="1"/>
            <a:r>
              <a:rPr lang="en-US" b="1" smtClean="0">
                <a:solidFill>
                  <a:srgbClr val="0000FF"/>
                </a:solidFill>
              </a:rPr>
              <a:t>Physics of Sound</a:t>
            </a:r>
          </a:p>
        </p:txBody>
      </p:sp>
      <p:sp>
        <p:nvSpPr>
          <p:cNvPr id="18438" name="Rectangle 3"/>
          <p:cNvSpPr>
            <a:spLocks noGrp="1" noChangeArrowheads="1"/>
          </p:cNvSpPr>
          <p:nvPr>
            <p:ph type="body" idx="1"/>
          </p:nvPr>
        </p:nvSpPr>
        <p:spPr/>
        <p:txBody>
          <a:bodyPr/>
          <a:lstStyle/>
          <a:p>
            <a:pPr eaLnBrk="1" hangingPunct="1">
              <a:lnSpc>
                <a:spcPct val="90000"/>
              </a:lnSpc>
            </a:pPr>
            <a:r>
              <a:rPr lang="en-US" sz="2600" dirty="0" smtClean="0"/>
              <a:t>A </a:t>
            </a:r>
            <a:r>
              <a:rPr lang="en-US" sz="2600" i="1" dirty="0" smtClean="0">
                <a:solidFill>
                  <a:srgbClr val="FF0000"/>
                </a:solidFill>
              </a:rPr>
              <a:t>sound wave</a:t>
            </a:r>
            <a:r>
              <a:rPr lang="en-US" sz="2600" dirty="0" smtClean="0"/>
              <a:t> is the propagation of a disturbance of particles through an air medium (or more generally any conducting medium) without the permanent displacement of the particles themselves.</a:t>
            </a:r>
          </a:p>
          <a:p>
            <a:pPr eaLnBrk="1" hangingPunct="1">
              <a:lnSpc>
                <a:spcPct val="90000"/>
              </a:lnSpc>
            </a:pPr>
            <a:r>
              <a:rPr lang="en-US" sz="2600" dirty="0" smtClean="0"/>
              <a:t>Alternating </a:t>
            </a:r>
            <a:r>
              <a:rPr lang="en-US" sz="2600" b="1" i="1" dirty="0" smtClean="0">
                <a:solidFill>
                  <a:srgbClr val="FF3399"/>
                </a:solidFill>
              </a:rPr>
              <a:t>compression</a:t>
            </a:r>
            <a:r>
              <a:rPr lang="en-US" sz="2600" dirty="0" smtClean="0"/>
              <a:t> and </a:t>
            </a:r>
            <a:r>
              <a:rPr lang="en-US" sz="2600" b="1" i="1" dirty="0" smtClean="0">
                <a:solidFill>
                  <a:srgbClr val="FF3399"/>
                </a:solidFill>
              </a:rPr>
              <a:t>rarefaction</a:t>
            </a:r>
            <a:r>
              <a:rPr lang="en-US" sz="2600" dirty="0" smtClean="0"/>
              <a:t> phases create a </a:t>
            </a:r>
            <a:r>
              <a:rPr lang="en-US" sz="2600" b="1" i="1" dirty="0" smtClean="0">
                <a:solidFill>
                  <a:srgbClr val="FF3399"/>
                </a:solidFill>
              </a:rPr>
              <a:t>traveling wave</a:t>
            </a:r>
            <a:r>
              <a:rPr lang="en-US" sz="2600" dirty="0" smtClean="0"/>
              <a:t>.</a:t>
            </a:r>
          </a:p>
          <a:p>
            <a:pPr eaLnBrk="1" hangingPunct="1">
              <a:lnSpc>
                <a:spcPct val="90000"/>
              </a:lnSpc>
            </a:pPr>
            <a:r>
              <a:rPr lang="en-US" sz="2600" dirty="0" smtClean="0"/>
              <a:t>Associated with disturbance are local changes in particle: </a:t>
            </a:r>
          </a:p>
          <a:p>
            <a:pPr lvl="1" eaLnBrk="1" hangingPunct="1">
              <a:lnSpc>
                <a:spcPct val="90000"/>
              </a:lnSpc>
            </a:pPr>
            <a:r>
              <a:rPr lang="en-US" sz="2200" dirty="0" smtClean="0"/>
              <a:t>Pressure</a:t>
            </a:r>
          </a:p>
          <a:p>
            <a:pPr lvl="1" eaLnBrk="1" hangingPunct="1">
              <a:lnSpc>
                <a:spcPct val="90000"/>
              </a:lnSpc>
            </a:pPr>
            <a:r>
              <a:rPr lang="en-US" sz="2200" dirty="0" smtClean="0"/>
              <a:t>Displacement</a:t>
            </a:r>
          </a:p>
          <a:p>
            <a:pPr lvl="1" eaLnBrk="1" hangingPunct="1">
              <a:lnSpc>
                <a:spcPct val="90000"/>
              </a:lnSpc>
            </a:pPr>
            <a:r>
              <a:rPr lang="en-US" sz="2200" dirty="0" smtClean="0"/>
              <a:t>Velocity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p>
            <a:fld id="{7AC91858-F72B-4982-94B7-2EBFB4BA98AB}" type="datetime3">
              <a:rPr lang="en-US" smtClean="0"/>
              <a:pPr/>
              <a:t>17 January 2019</a:t>
            </a:fld>
            <a:endParaRPr lang="en-US" smtClean="0"/>
          </a:p>
        </p:txBody>
      </p:sp>
      <p:sp>
        <p:nvSpPr>
          <p:cNvPr id="19459" name="Footer Placeholder 4"/>
          <p:cNvSpPr>
            <a:spLocks noGrp="1"/>
          </p:cNvSpPr>
          <p:nvPr>
            <p:ph type="ftr" sz="quarter" idx="11"/>
          </p:nvPr>
        </p:nvSpPr>
        <p:spPr>
          <a:noFill/>
        </p:spPr>
        <p:txBody>
          <a:bodyPr/>
          <a:lstStyle/>
          <a:p>
            <a:r>
              <a:rPr lang="en-US" smtClean="0"/>
              <a:t>Veton Këpuska</a:t>
            </a:r>
          </a:p>
        </p:txBody>
      </p:sp>
      <p:sp>
        <p:nvSpPr>
          <p:cNvPr id="19460" name="Slide Number Placeholder 5"/>
          <p:cNvSpPr>
            <a:spLocks noGrp="1"/>
          </p:cNvSpPr>
          <p:nvPr>
            <p:ph type="sldNum" sz="quarter" idx="12"/>
          </p:nvPr>
        </p:nvSpPr>
        <p:spPr>
          <a:noFill/>
        </p:spPr>
        <p:txBody>
          <a:bodyPr/>
          <a:lstStyle/>
          <a:p>
            <a:fld id="{F8462DFD-976A-42CE-B723-8D073EB5133E}" type="slidenum">
              <a:rPr lang="en-US" smtClean="0"/>
              <a:pPr/>
              <a:t>14</a:t>
            </a:fld>
            <a:endParaRPr lang="en-US" smtClean="0"/>
          </a:p>
        </p:txBody>
      </p:sp>
      <p:sp>
        <p:nvSpPr>
          <p:cNvPr id="19461" name="Rectangle 2"/>
          <p:cNvSpPr>
            <a:spLocks noGrp="1" noChangeArrowheads="1"/>
          </p:cNvSpPr>
          <p:nvPr>
            <p:ph type="title"/>
          </p:nvPr>
        </p:nvSpPr>
        <p:spPr/>
        <p:txBody>
          <a:bodyPr/>
          <a:lstStyle/>
          <a:p>
            <a:pPr eaLnBrk="1" hangingPunct="1"/>
            <a:r>
              <a:rPr lang="en-US" b="1" smtClean="0">
                <a:solidFill>
                  <a:srgbClr val="0000FF"/>
                </a:solidFill>
              </a:rPr>
              <a:t>Physics of Sound</a:t>
            </a:r>
          </a:p>
        </p:txBody>
      </p:sp>
      <p:sp>
        <p:nvSpPr>
          <p:cNvPr id="19462" name="Rectangle 3"/>
          <p:cNvSpPr>
            <a:spLocks noGrp="1" noChangeArrowheads="1"/>
          </p:cNvSpPr>
          <p:nvPr>
            <p:ph type="body" idx="1"/>
          </p:nvPr>
        </p:nvSpPr>
        <p:spPr/>
        <p:txBody>
          <a:bodyPr/>
          <a:lstStyle/>
          <a:p>
            <a:pPr eaLnBrk="1" hangingPunct="1">
              <a:lnSpc>
                <a:spcPct val="90000"/>
              </a:lnSpc>
            </a:pPr>
            <a:r>
              <a:rPr lang="en-US" sz="2100" dirty="0" smtClean="0"/>
              <a:t>Sound wave:</a:t>
            </a:r>
          </a:p>
          <a:p>
            <a:pPr lvl="1" eaLnBrk="1" hangingPunct="1">
              <a:lnSpc>
                <a:spcPct val="90000"/>
              </a:lnSpc>
            </a:pPr>
            <a:r>
              <a:rPr lang="en-US" sz="2000" b="1" i="1" dirty="0" smtClean="0">
                <a:solidFill>
                  <a:srgbClr val="FF0000"/>
                </a:solidFill>
              </a:rPr>
              <a:t>Wavelength</a:t>
            </a:r>
            <a:r>
              <a:rPr lang="en-US" sz="2000" dirty="0" smtClean="0"/>
              <a:t>, </a:t>
            </a:r>
            <a:r>
              <a:rPr lang="en-US" sz="2000" b="1" dirty="0" smtClean="0">
                <a:sym typeface="Symbol" pitchFamily="18" charset="2"/>
              </a:rPr>
              <a:t></a:t>
            </a:r>
            <a:r>
              <a:rPr lang="en-US" sz="2000" dirty="0" smtClean="0"/>
              <a:t>: </a:t>
            </a:r>
          </a:p>
          <a:p>
            <a:pPr lvl="2" eaLnBrk="1" hangingPunct="1">
              <a:lnSpc>
                <a:spcPct val="90000"/>
              </a:lnSpc>
            </a:pPr>
            <a:r>
              <a:rPr lang="en-US" sz="1700" dirty="0" smtClean="0"/>
              <a:t>The distance between two consecutive peak compressions (or rarefactions) in space (not in time),</a:t>
            </a:r>
          </a:p>
          <a:p>
            <a:pPr lvl="2" eaLnBrk="1" hangingPunct="1">
              <a:lnSpc>
                <a:spcPct val="90000"/>
              </a:lnSpc>
            </a:pPr>
            <a:r>
              <a:rPr lang="en-US" sz="1800" dirty="0" smtClean="0"/>
              <a:t>is also the distance the wave travels in one cycle of the vibration of air particles. </a:t>
            </a:r>
          </a:p>
          <a:p>
            <a:pPr lvl="1" eaLnBrk="1" hangingPunct="1">
              <a:lnSpc>
                <a:spcPct val="90000"/>
              </a:lnSpc>
            </a:pPr>
            <a:r>
              <a:rPr lang="en-US" sz="2000" b="1" i="1" dirty="0" smtClean="0">
                <a:solidFill>
                  <a:srgbClr val="FF0000"/>
                </a:solidFill>
              </a:rPr>
              <a:t>Frequency</a:t>
            </a:r>
            <a:r>
              <a:rPr lang="en-US" sz="2000" dirty="0" smtClean="0"/>
              <a:t>, </a:t>
            </a:r>
            <a:r>
              <a:rPr lang="en-US" sz="2000" b="1" dirty="0" smtClean="0">
                <a:latin typeface="Times New Roman" panose="02020603050405020304" pitchFamily="18" charset="0"/>
                <a:cs typeface="Times New Roman" panose="02020603050405020304" pitchFamily="18" charset="0"/>
              </a:rPr>
              <a:t>f</a:t>
            </a:r>
            <a:r>
              <a:rPr lang="en-US" sz="2000" dirty="0" smtClean="0"/>
              <a:t>: is the number of cycles of compression (or rarefaction) of air particle vibration per second.</a:t>
            </a:r>
          </a:p>
          <a:p>
            <a:pPr lvl="2" eaLnBrk="1" hangingPunct="1">
              <a:lnSpc>
                <a:spcPct val="90000"/>
              </a:lnSpc>
            </a:pPr>
            <a:r>
              <a:rPr lang="en-US" sz="1800" dirty="0" smtClean="0"/>
              <a:t>Wave travels a distance of f wavelengths in one second.</a:t>
            </a:r>
          </a:p>
          <a:p>
            <a:pPr lvl="1" eaLnBrk="1" hangingPunct="1">
              <a:lnSpc>
                <a:spcPct val="90000"/>
              </a:lnSpc>
            </a:pPr>
            <a:r>
              <a:rPr lang="en-US" sz="2000" b="1" i="1" dirty="0" smtClean="0">
                <a:solidFill>
                  <a:srgbClr val="FF0000"/>
                </a:solidFill>
              </a:rPr>
              <a:t>Velocity of sound</a:t>
            </a:r>
            <a:r>
              <a:rPr lang="en-US" sz="2000" dirty="0" smtClean="0"/>
              <a:t>, </a:t>
            </a:r>
            <a:r>
              <a:rPr lang="en-US" sz="2000" b="1" dirty="0" smtClean="0">
                <a:latin typeface="Times New Roman" panose="02020603050405020304" pitchFamily="18" charset="0"/>
                <a:cs typeface="Times New Roman" panose="02020603050405020304" pitchFamily="18" charset="0"/>
              </a:rPr>
              <a:t>c</a:t>
            </a:r>
            <a:r>
              <a:rPr lang="en-US" sz="2000" dirty="0" smtClean="0"/>
              <a:t>: is thus given by </a:t>
            </a:r>
            <a:r>
              <a:rPr lang="en-US" sz="2000" b="1" dirty="0" smtClean="0">
                <a:latin typeface="Times New Roman" panose="02020603050405020304" pitchFamily="18" charset="0"/>
                <a:cs typeface="Times New Roman" panose="02020603050405020304" pitchFamily="18" charset="0"/>
              </a:rPr>
              <a:t>c</a:t>
            </a:r>
            <a:r>
              <a:rPr lang="en-US" sz="2000" dirty="0" smtClean="0"/>
              <a:t> = </a:t>
            </a:r>
            <a:r>
              <a:rPr lang="en-US" sz="2000" b="1" dirty="0">
                <a:latin typeface="Times New Roman" panose="02020603050405020304" pitchFamily="18" charset="0"/>
                <a:cs typeface="Times New Roman" panose="02020603050405020304" pitchFamily="18" charset="0"/>
              </a:rPr>
              <a:t>f </a:t>
            </a:r>
            <a:r>
              <a:rPr lang="en-US" sz="2000" b="1" dirty="0">
                <a:sym typeface="Symbol" pitchFamily="18" charset="2"/>
              </a:rPr>
              <a:t></a:t>
            </a:r>
            <a:r>
              <a:rPr lang="en-US" sz="2000" dirty="0" smtClean="0"/>
              <a:t>.</a:t>
            </a:r>
          </a:p>
          <a:p>
            <a:pPr lvl="2" eaLnBrk="1" hangingPunct="1">
              <a:lnSpc>
                <a:spcPct val="90000"/>
              </a:lnSpc>
            </a:pPr>
            <a:r>
              <a:rPr lang="en-US" sz="1800" dirty="0" smtClean="0"/>
              <a:t>At sea level and temperature of 70</a:t>
            </a:r>
            <a:r>
              <a:rPr lang="en-US" sz="1800" baseline="60000" dirty="0" smtClean="0"/>
              <a:t>o</a:t>
            </a:r>
            <a:r>
              <a:rPr lang="en-US" sz="1800" dirty="0" smtClean="0"/>
              <a:t>F, </a:t>
            </a:r>
            <a:r>
              <a:rPr lang="en-US" sz="1800" b="1" dirty="0" smtClean="0">
                <a:latin typeface="Times New Roman" panose="02020603050405020304" pitchFamily="18" charset="0"/>
                <a:cs typeface="Times New Roman" panose="02020603050405020304" pitchFamily="18" charset="0"/>
              </a:rPr>
              <a:t>c</a:t>
            </a:r>
            <a:r>
              <a:rPr lang="en-US" sz="1800" dirty="0" smtClean="0"/>
              <a:t>=344 m/s. </a:t>
            </a:r>
          </a:p>
          <a:p>
            <a:pPr lvl="1" eaLnBrk="1" hangingPunct="1">
              <a:lnSpc>
                <a:spcPct val="90000"/>
              </a:lnSpc>
            </a:pPr>
            <a:r>
              <a:rPr lang="en-US" sz="2000" b="1" i="1" dirty="0" smtClean="0">
                <a:solidFill>
                  <a:srgbClr val="FF0000"/>
                </a:solidFill>
              </a:rPr>
              <a:t>Wavenumber</a:t>
            </a:r>
            <a:r>
              <a:rPr lang="en-US" sz="2000" dirty="0" smtClean="0"/>
              <a:t>, k:</a:t>
            </a:r>
          </a:p>
          <a:p>
            <a:pPr lvl="2" eaLnBrk="1" hangingPunct="1">
              <a:lnSpc>
                <a:spcPct val="90000"/>
              </a:lnSpc>
            </a:pPr>
            <a:r>
              <a:rPr lang="en-US" sz="1800" dirty="0" smtClean="0"/>
              <a:t>Radian frequency: </a:t>
            </a:r>
            <a:r>
              <a:rPr lang="en-US" sz="1800" dirty="0" smtClean="0">
                <a:sym typeface="Symbol" pitchFamily="18" charset="2"/>
              </a:rPr>
              <a:t>=2f</a:t>
            </a:r>
          </a:p>
          <a:p>
            <a:pPr lvl="2" eaLnBrk="1" hangingPunct="1">
              <a:lnSpc>
                <a:spcPct val="90000"/>
              </a:lnSpc>
            </a:pPr>
            <a:r>
              <a:rPr lang="en-US" sz="1800" dirty="0" smtClean="0">
                <a:sym typeface="Symbol" pitchFamily="18" charset="2"/>
              </a:rPr>
              <a:t>/c=2/=k</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3"/>
          <p:cNvSpPr>
            <a:spLocks noGrp="1"/>
          </p:cNvSpPr>
          <p:nvPr>
            <p:ph type="dt" sz="quarter" idx="10"/>
          </p:nvPr>
        </p:nvSpPr>
        <p:spPr>
          <a:noFill/>
        </p:spPr>
        <p:txBody>
          <a:bodyPr/>
          <a:lstStyle/>
          <a:p>
            <a:fld id="{1FB1AA21-7F1B-477E-A27F-0548BB93E6C3}" type="datetime3">
              <a:rPr lang="en-US" smtClean="0"/>
              <a:pPr/>
              <a:t>17 January 2019</a:t>
            </a:fld>
            <a:endParaRPr lang="en-US" smtClean="0"/>
          </a:p>
        </p:txBody>
      </p:sp>
      <p:sp>
        <p:nvSpPr>
          <p:cNvPr id="1028" name="Footer Placeholder 4"/>
          <p:cNvSpPr>
            <a:spLocks noGrp="1"/>
          </p:cNvSpPr>
          <p:nvPr>
            <p:ph type="ftr" sz="quarter" idx="11"/>
          </p:nvPr>
        </p:nvSpPr>
        <p:spPr>
          <a:noFill/>
        </p:spPr>
        <p:txBody>
          <a:bodyPr/>
          <a:lstStyle/>
          <a:p>
            <a:r>
              <a:rPr lang="en-US" smtClean="0"/>
              <a:t>Veton Këpuska</a:t>
            </a:r>
          </a:p>
        </p:txBody>
      </p:sp>
      <p:sp>
        <p:nvSpPr>
          <p:cNvPr id="1029" name="Slide Number Placeholder 5"/>
          <p:cNvSpPr>
            <a:spLocks noGrp="1"/>
          </p:cNvSpPr>
          <p:nvPr>
            <p:ph type="sldNum" sz="quarter" idx="12"/>
          </p:nvPr>
        </p:nvSpPr>
        <p:spPr>
          <a:noFill/>
        </p:spPr>
        <p:txBody>
          <a:bodyPr/>
          <a:lstStyle/>
          <a:p>
            <a:fld id="{77DC6D89-E316-4BA6-9544-D3737FD8EFA4}" type="slidenum">
              <a:rPr lang="en-US" smtClean="0"/>
              <a:pPr/>
              <a:t>15</a:t>
            </a:fld>
            <a:endParaRPr lang="en-US" smtClean="0"/>
          </a:p>
        </p:txBody>
      </p:sp>
      <p:sp>
        <p:nvSpPr>
          <p:cNvPr id="1030" name="Rectangle 4"/>
          <p:cNvSpPr>
            <a:spLocks noGrp="1" noChangeArrowheads="1"/>
          </p:cNvSpPr>
          <p:nvPr>
            <p:ph type="title"/>
          </p:nvPr>
        </p:nvSpPr>
        <p:spPr/>
        <p:txBody>
          <a:bodyPr/>
          <a:lstStyle/>
          <a:p>
            <a:pPr eaLnBrk="1" hangingPunct="1"/>
            <a:r>
              <a:rPr lang="en-US" b="1" smtClean="0">
                <a:solidFill>
                  <a:srgbClr val="0000FF"/>
                </a:solidFill>
              </a:rPr>
              <a:t>Traveling Wave</a:t>
            </a:r>
          </a:p>
        </p:txBody>
      </p:sp>
      <p:graphicFrame>
        <p:nvGraphicFramePr>
          <p:cNvPr id="1026" name="Object 6"/>
          <p:cNvGraphicFramePr>
            <a:graphicFrameLocks noGrp="1" noChangeAspect="1"/>
          </p:cNvGraphicFramePr>
          <p:nvPr>
            <p:ph idx="1"/>
          </p:nvPr>
        </p:nvGraphicFramePr>
        <p:xfrm>
          <a:off x="1452563" y="1447800"/>
          <a:ext cx="6229350" cy="4572000"/>
        </p:xfrm>
        <a:graphic>
          <a:graphicData uri="http://schemas.openxmlformats.org/presentationml/2006/ole">
            <mc:AlternateContent xmlns:mc="http://schemas.openxmlformats.org/markup-compatibility/2006">
              <mc:Choice xmlns:v="urn:schemas-microsoft-com:vml" Requires="v">
                <p:oleObj spid="_x0000_s1074" name="Bitmap Image" r:id="rId3" imgW="5334745" imgH="3914286" progId="PBrush">
                  <p:embed/>
                </p:oleObj>
              </mc:Choice>
              <mc:Fallback>
                <p:oleObj name="Bitmap Image" r:id="rId3" imgW="5334745" imgH="3914286" progId="PBrush">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2563" y="1447800"/>
                        <a:ext cx="6229350" cy="457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1" name="Text Box 7"/>
          <p:cNvSpPr txBox="1">
            <a:spLocks noChangeArrowheads="1"/>
          </p:cNvSpPr>
          <p:nvPr/>
        </p:nvSpPr>
        <p:spPr bwMode="auto">
          <a:xfrm>
            <a:off x="3535363" y="2084388"/>
            <a:ext cx="652462" cy="457200"/>
          </a:xfrm>
          <a:prstGeom prst="rect">
            <a:avLst/>
          </a:prstGeom>
          <a:noFill/>
          <a:ln w="9525" algn="ctr">
            <a:noFill/>
            <a:miter lim="800000"/>
            <a:headEnd/>
            <a:tailEnd/>
          </a:ln>
        </p:spPr>
        <p:txBody>
          <a:bodyPr>
            <a:spAutoFit/>
          </a:bodyPr>
          <a:lstStyle/>
          <a:p>
            <a:r>
              <a:rPr lang="en-US" sz="2400">
                <a:sym typeface="Symbol" pitchFamily="18" charset="2"/>
              </a:rPr>
              <a:t></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p:cNvSpPr>
            <a:spLocks noGrp="1"/>
          </p:cNvSpPr>
          <p:nvPr>
            <p:ph type="dt" sz="quarter" idx="10"/>
          </p:nvPr>
        </p:nvSpPr>
        <p:spPr>
          <a:noFill/>
        </p:spPr>
        <p:txBody>
          <a:bodyPr/>
          <a:lstStyle/>
          <a:p>
            <a:fld id="{1AE18789-3296-43B0-A300-56B92691BC48}" type="datetime3">
              <a:rPr lang="en-US" smtClean="0"/>
              <a:pPr/>
              <a:t>17 January 2019</a:t>
            </a:fld>
            <a:endParaRPr lang="en-US" smtClean="0"/>
          </a:p>
        </p:txBody>
      </p:sp>
      <p:sp>
        <p:nvSpPr>
          <p:cNvPr id="20483" name="Footer Placeholder 4"/>
          <p:cNvSpPr>
            <a:spLocks noGrp="1"/>
          </p:cNvSpPr>
          <p:nvPr>
            <p:ph type="ftr" sz="quarter" idx="11"/>
          </p:nvPr>
        </p:nvSpPr>
        <p:spPr>
          <a:noFill/>
        </p:spPr>
        <p:txBody>
          <a:bodyPr/>
          <a:lstStyle/>
          <a:p>
            <a:r>
              <a:rPr lang="en-US" smtClean="0"/>
              <a:t>Veton Këpuska</a:t>
            </a:r>
          </a:p>
        </p:txBody>
      </p:sp>
      <p:sp>
        <p:nvSpPr>
          <p:cNvPr id="20484" name="Slide Number Placeholder 5"/>
          <p:cNvSpPr>
            <a:spLocks noGrp="1"/>
          </p:cNvSpPr>
          <p:nvPr>
            <p:ph type="sldNum" sz="quarter" idx="12"/>
          </p:nvPr>
        </p:nvSpPr>
        <p:spPr>
          <a:noFill/>
        </p:spPr>
        <p:txBody>
          <a:bodyPr/>
          <a:lstStyle/>
          <a:p>
            <a:fld id="{82E93723-8DA7-426E-A95A-ADC94834CB0B}" type="slidenum">
              <a:rPr lang="en-US" smtClean="0"/>
              <a:pPr/>
              <a:t>16</a:t>
            </a:fld>
            <a:endParaRPr lang="en-US" smtClean="0"/>
          </a:p>
        </p:txBody>
      </p:sp>
      <p:sp>
        <p:nvSpPr>
          <p:cNvPr id="20485" name="Rectangle 2"/>
          <p:cNvSpPr>
            <a:spLocks noGrp="1" noChangeArrowheads="1"/>
          </p:cNvSpPr>
          <p:nvPr>
            <p:ph type="title"/>
          </p:nvPr>
        </p:nvSpPr>
        <p:spPr/>
        <p:txBody>
          <a:bodyPr/>
          <a:lstStyle/>
          <a:p>
            <a:pPr eaLnBrk="1" hangingPunct="1"/>
            <a:r>
              <a:rPr lang="en-US" b="1" dirty="0" smtClean="0">
                <a:solidFill>
                  <a:srgbClr val="0000FF"/>
                </a:solidFill>
              </a:rPr>
              <a:t>Physics of Sound</a:t>
            </a:r>
          </a:p>
        </p:txBody>
      </p:sp>
      <p:sp>
        <p:nvSpPr>
          <p:cNvPr id="20486" name="Rectangle 3"/>
          <p:cNvSpPr>
            <a:spLocks noGrp="1" noChangeArrowheads="1"/>
          </p:cNvSpPr>
          <p:nvPr>
            <p:ph type="body" idx="1"/>
          </p:nvPr>
        </p:nvSpPr>
        <p:spPr/>
        <p:txBody>
          <a:bodyPr/>
          <a:lstStyle/>
          <a:p>
            <a:pPr eaLnBrk="1" hangingPunct="1">
              <a:lnSpc>
                <a:spcPct val="90000"/>
              </a:lnSpc>
            </a:pPr>
            <a:r>
              <a:rPr lang="en-US" sz="2000" dirty="0" smtClean="0"/>
              <a:t>Suppose the frequency of a sound wave is f = 50 Hz, 1000 Hz, and 10000 Hz. Also assume that the velocity of sound at sea level is c = 344 m/s.</a:t>
            </a:r>
          </a:p>
          <a:p>
            <a:pPr eaLnBrk="1" hangingPunct="1">
              <a:lnSpc>
                <a:spcPct val="90000"/>
              </a:lnSpc>
            </a:pPr>
            <a:r>
              <a:rPr lang="en-US" sz="2000" dirty="0" smtClean="0"/>
              <a:t>The wavelength of sound wave is respectively: </a:t>
            </a:r>
            <a:r>
              <a:rPr lang="en-US" sz="2000" dirty="0" smtClean="0">
                <a:sym typeface="Symbol" pitchFamily="18" charset="2"/>
              </a:rPr>
              <a:t>=</a:t>
            </a:r>
            <a:r>
              <a:rPr lang="en-US" sz="2000" dirty="0" smtClean="0"/>
              <a:t> 6.88 m, 0.344 m and 0.0344 m. </a:t>
            </a:r>
          </a:p>
          <a:p>
            <a:pPr eaLnBrk="1" hangingPunct="1">
              <a:lnSpc>
                <a:spcPct val="90000"/>
              </a:lnSpc>
            </a:pPr>
            <a:r>
              <a:rPr lang="en-US" sz="2100" dirty="0" smtClean="0"/>
              <a:t>Speech sounds</a:t>
            </a:r>
            <a:r>
              <a:rPr lang="en-US" sz="2000" dirty="0" smtClean="0"/>
              <a:t> have wide range of wavelengths values: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FF"/>
                </a:solidFill>
              </a:rPr>
              <a:t>Physics of Sound</a:t>
            </a:r>
            <a:endParaRPr lang="en-US" dirty="0"/>
          </a:p>
        </p:txBody>
      </p:sp>
      <p:sp>
        <p:nvSpPr>
          <p:cNvPr id="3" name="Content Placeholder 2"/>
          <p:cNvSpPr>
            <a:spLocks noGrp="1"/>
          </p:cNvSpPr>
          <p:nvPr>
            <p:ph idx="1"/>
          </p:nvPr>
        </p:nvSpPr>
        <p:spPr/>
        <p:txBody>
          <a:bodyPr/>
          <a:lstStyle/>
          <a:p>
            <a:pPr eaLnBrk="1" hangingPunct="1">
              <a:lnSpc>
                <a:spcPct val="90000"/>
              </a:lnSpc>
            </a:pPr>
            <a:r>
              <a:rPr lang="en-US" sz="3600" dirty="0"/>
              <a:t>Audio range:</a:t>
            </a:r>
          </a:p>
          <a:p>
            <a:pPr lvl="1" eaLnBrk="1" hangingPunct="1">
              <a:lnSpc>
                <a:spcPct val="90000"/>
              </a:lnSpc>
            </a:pPr>
            <a:r>
              <a:rPr lang="en-US" sz="2800" dirty="0" err="1"/>
              <a:t>f</a:t>
            </a:r>
            <a:r>
              <a:rPr lang="en-US" sz="2800" baseline="-25000" dirty="0" err="1" smtClean="0"/>
              <a:t>min</a:t>
            </a:r>
            <a:r>
              <a:rPr lang="en-US" sz="2800" baseline="-25000" dirty="0" smtClean="0"/>
              <a:t>	</a:t>
            </a:r>
            <a:r>
              <a:rPr lang="en-US" sz="2800" dirty="0" smtClean="0"/>
              <a:t>= </a:t>
            </a:r>
            <a:r>
              <a:rPr lang="en-US" sz="2800" dirty="0"/>
              <a:t>30 Hz </a:t>
            </a:r>
            <a:r>
              <a:rPr lang="en-US" sz="2800" dirty="0" smtClean="0"/>
              <a:t>	</a:t>
            </a:r>
            <a:r>
              <a:rPr lang="en-US" sz="2800" dirty="0" smtClean="0">
                <a:latin typeface="Arial Unicode MS" pitchFamily="34" charset="-128"/>
                <a:ea typeface="Arial Unicode MS" pitchFamily="34" charset="-128"/>
                <a:cs typeface="Arial Unicode MS" pitchFamily="34" charset="-128"/>
              </a:rPr>
              <a:t>⇒ </a:t>
            </a:r>
            <a:r>
              <a:rPr lang="en-US" sz="2800" dirty="0">
                <a:sym typeface="Symbol" pitchFamily="18" charset="2"/>
              </a:rPr>
              <a:t>=11</a:t>
            </a:r>
            <a:r>
              <a:rPr lang="en-US" sz="2800" dirty="0"/>
              <a:t>.5 m</a:t>
            </a:r>
          </a:p>
          <a:p>
            <a:pPr lvl="1" eaLnBrk="1" hangingPunct="1">
              <a:lnSpc>
                <a:spcPct val="90000"/>
              </a:lnSpc>
            </a:pPr>
            <a:r>
              <a:rPr lang="en-US" sz="2800" dirty="0" err="1"/>
              <a:t>f</a:t>
            </a:r>
            <a:r>
              <a:rPr lang="en-US" sz="2800" baseline="-25000" dirty="0" err="1"/>
              <a:t>max</a:t>
            </a:r>
            <a:r>
              <a:rPr lang="en-US" sz="2800" dirty="0"/>
              <a:t> </a:t>
            </a:r>
            <a:r>
              <a:rPr lang="en-US" sz="2800" dirty="0" smtClean="0"/>
              <a:t>	= </a:t>
            </a:r>
            <a:r>
              <a:rPr lang="en-US" sz="2800" dirty="0"/>
              <a:t>20 kHz </a:t>
            </a:r>
            <a:r>
              <a:rPr lang="en-US" sz="2800" dirty="0" smtClean="0"/>
              <a:t>	</a:t>
            </a:r>
            <a:r>
              <a:rPr lang="en-US" sz="2800" dirty="0" smtClean="0">
                <a:latin typeface="Arial Unicode MS" pitchFamily="34" charset="-128"/>
                <a:ea typeface="Arial Unicode MS" pitchFamily="34" charset="-128"/>
                <a:cs typeface="Arial Unicode MS" pitchFamily="34" charset="-128"/>
              </a:rPr>
              <a:t>⇒ </a:t>
            </a:r>
            <a:r>
              <a:rPr lang="en-US" sz="2800" dirty="0">
                <a:sym typeface="Symbol" pitchFamily="18" charset="2"/>
              </a:rPr>
              <a:t>=0</a:t>
            </a:r>
            <a:r>
              <a:rPr lang="en-US" sz="2800" dirty="0"/>
              <a:t>.0172 m</a:t>
            </a:r>
          </a:p>
          <a:p>
            <a:pPr marL="0" indent="0">
              <a:buNone/>
            </a:pPr>
            <a:endParaRPr lang="en-US" dirty="0"/>
          </a:p>
        </p:txBody>
      </p:sp>
      <p:sp>
        <p:nvSpPr>
          <p:cNvPr id="4" name="Date Placeholder 3"/>
          <p:cNvSpPr>
            <a:spLocks noGrp="1"/>
          </p:cNvSpPr>
          <p:nvPr>
            <p:ph type="dt" sz="half" idx="10"/>
          </p:nvPr>
        </p:nvSpPr>
        <p:spPr/>
        <p:txBody>
          <a:bodyPr/>
          <a:lstStyle/>
          <a:p>
            <a:pPr>
              <a:defRPr/>
            </a:pPr>
            <a:fld id="{7909B668-493C-4385-B718-92B2551FEF45}" type="datetime3">
              <a:rPr lang="en-US" smtClean="0"/>
              <a:pPr>
                <a:defRPr/>
              </a:pPr>
              <a:t>17 January 2019</a:t>
            </a:fld>
            <a:endParaRPr lang="en-US"/>
          </a:p>
        </p:txBody>
      </p:sp>
      <p:sp>
        <p:nvSpPr>
          <p:cNvPr id="5" name="Footer Placeholder 4"/>
          <p:cNvSpPr>
            <a:spLocks noGrp="1"/>
          </p:cNvSpPr>
          <p:nvPr>
            <p:ph type="ftr" sz="quarter" idx="11"/>
          </p:nvPr>
        </p:nvSpPr>
        <p:spPr/>
        <p:txBody>
          <a:bodyPr/>
          <a:lstStyle/>
          <a:p>
            <a:pPr>
              <a:defRPr/>
            </a:pPr>
            <a:r>
              <a:rPr lang="en-US" smtClean="0"/>
              <a:t>Veton Këpuska</a:t>
            </a:r>
            <a:endParaRPr lang="en-US"/>
          </a:p>
        </p:txBody>
      </p:sp>
      <p:sp>
        <p:nvSpPr>
          <p:cNvPr id="6" name="Slide Number Placeholder 5"/>
          <p:cNvSpPr>
            <a:spLocks noGrp="1"/>
          </p:cNvSpPr>
          <p:nvPr>
            <p:ph type="sldNum" sz="quarter" idx="12"/>
          </p:nvPr>
        </p:nvSpPr>
        <p:spPr/>
        <p:txBody>
          <a:bodyPr/>
          <a:lstStyle/>
          <a:p>
            <a:pPr>
              <a:defRPr/>
            </a:pPr>
            <a:fld id="{C2627980-FD42-4CFA-82B7-2D7C5A40F238}" type="slidenum">
              <a:rPr lang="en-US" smtClean="0"/>
              <a:pPr>
                <a:defRPr/>
              </a:pPr>
              <a:t>17</a:t>
            </a:fld>
            <a:endParaRPr lang="en-US"/>
          </a:p>
        </p:txBody>
      </p:sp>
    </p:spTree>
    <p:extLst>
      <p:ext uri="{BB962C8B-B14F-4D97-AF65-F5344CB8AC3E}">
        <p14:creationId xmlns:p14="http://schemas.microsoft.com/office/powerpoint/2010/main" val="849871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b="1" dirty="0">
                <a:solidFill>
                  <a:srgbClr val="0000FF"/>
                </a:solidFill>
              </a:rPr>
              <a:t>Review of </a:t>
            </a:r>
            <a:r>
              <a:rPr lang="en-US" b="1" dirty="0" smtClean="0">
                <a:solidFill>
                  <a:srgbClr val="0000FF"/>
                </a:solidFill>
              </a:rPr>
              <a:t>Physics</a:t>
            </a:r>
            <a:endParaRPr lang="en-US" dirty="0"/>
          </a:p>
        </p:txBody>
      </p:sp>
      <p:sp>
        <p:nvSpPr>
          <p:cNvPr id="9" name="Subtitle 8"/>
          <p:cNvSpPr>
            <a:spLocks noGrp="1"/>
          </p:cNvSpPr>
          <p:nvPr>
            <p:ph type="subTitle" idx="1"/>
          </p:nvPr>
        </p:nvSpPr>
        <p:spPr/>
        <p:txBody>
          <a:bodyPr/>
          <a:lstStyle/>
          <a:p>
            <a:endParaRPr lang="en-US"/>
          </a:p>
        </p:txBody>
      </p:sp>
      <p:sp>
        <p:nvSpPr>
          <p:cNvPr id="4" name="Date Placeholder 3"/>
          <p:cNvSpPr>
            <a:spLocks noGrp="1"/>
          </p:cNvSpPr>
          <p:nvPr>
            <p:ph type="dt" sz="half" idx="10"/>
          </p:nvPr>
        </p:nvSpPr>
        <p:spPr/>
        <p:txBody>
          <a:bodyPr/>
          <a:lstStyle/>
          <a:p>
            <a:pPr>
              <a:defRPr/>
            </a:pPr>
            <a:fld id="{7909B668-493C-4385-B718-92B2551FEF45}" type="datetime3">
              <a:rPr lang="en-US" smtClean="0"/>
              <a:pPr>
                <a:defRPr/>
              </a:pPr>
              <a:t>17 January 2019</a:t>
            </a:fld>
            <a:endParaRPr lang="en-US"/>
          </a:p>
        </p:txBody>
      </p:sp>
      <p:sp>
        <p:nvSpPr>
          <p:cNvPr id="5" name="Footer Placeholder 4"/>
          <p:cNvSpPr>
            <a:spLocks noGrp="1"/>
          </p:cNvSpPr>
          <p:nvPr>
            <p:ph type="ftr" sz="quarter" idx="11"/>
          </p:nvPr>
        </p:nvSpPr>
        <p:spPr/>
        <p:txBody>
          <a:bodyPr/>
          <a:lstStyle/>
          <a:p>
            <a:pPr>
              <a:defRPr/>
            </a:pPr>
            <a:r>
              <a:rPr lang="en-US" smtClean="0"/>
              <a:t>Veton Këpuska</a:t>
            </a:r>
            <a:endParaRPr lang="en-US"/>
          </a:p>
        </p:txBody>
      </p:sp>
      <p:sp>
        <p:nvSpPr>
          <p:cNvPr id="6" name="Slide Number Placeholder 5"/>
          <p:cNvSpPr>
            <a:spLocks noGrp="1"/>
          </p:cNvSpPr>
          <p:nvPr>
            <p:ph type="sldNum" sz="quarter" idx="12"/>
          </p:nvPr>
        </p:nvSpPr>
        <p:spPr/>
        <p:txBody>
          <a:bodyPr/>
          <a:lstStyle/>
          <a:p>
            <a:pPr>
              <a:defRPr/>
            </a:pPr>
            <a:fld id="{C2627980-FD42-4CFA-82B7-2D7C5A40F238}" type="slidenum">
              <a:rPr lang="en-US" smtClean="0"/>
              <a:pPr>
                <a:defRPr/>
              </a:pPr>
              <a:t>18</a:t>
            </a:fld>
            <a:endParaRPr lang="en-US"/>
          </a:p>
        </p:txBody>
      </p:sp>
    </p:spTree>
    <p:extLst>
      <p:ext uri="{BB962C8B-B14F-4D97-AF65-F5344CB8AC3E}">
        <p14:creationId xmlns:p14="http://schemas.microsoft.com/office/powerpoint/2010/main" val="3764825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rgbClr val="0000FF"/>
                </a:solidFill>
              </a:rPr>
              <a:t>Physics </a:t>
            </a:r>
            <a:r>
              <a:rPr lang="en-US" sz="4000" b="1" dirty="0" smtClean="0">
                <a:solidFill>
                  <a:srgbClr val="0000FF"/>
                </a:solidFill>
              </a:rPr>
              <a:t>Review</a:t>
            </a:r>
            <a:endParaRPr lang="en-US" b="1" dirty="0">
              <a:solidFill>
                <a:srgbClr val="0000FF"/>
              </a:solidFill>
            </a:endParaRPr>
          </a:p>
        </p:txBody>
      </p:sp>
      <p:sp>
        <p:nvSpPr>
          <p:cNvPr id="3" name="Content Placeholder 2"/>
          <p:cNvSpPr>
            <a:spLocks noGrp="1"/>
          </p:cNvSpPr>
          <p:nvPr>
            <p:ph idx="1"/>
          </p:nvPr>
        </p:nvSpPr>
        <p:spPr>
          <a:xfrm>
            <a:off x="566738" y="1362635"/>
            <a:ext cx="8001000" cy="4657165"/>
          </a:xfrm>
        </p:spPr>
        <p:txBody>
          <a:bodyPr/>
          <a:lstStyle/>
          <a:p>
            <a:r>
              <a:rPr lang="en-US" sz="2000" b="1" dirty="0" smtClean="0"/>
              <a:t>To </a:t>
            </a:r>
            <a:r>
              <a:rPr lang="en-US" sz="2000" b="1" dirty="0"/>
              <a:t>fully understand the various acoustical aspects of sound production, it is generally necessary to use powerful mathematical methods such as </a:t>
            </a:r>
            <a:r>
              <a:rPr lang="en-US" sz="2000" b="1" dirty="0" smtClean="0"/>
              <a:t>calculus. </a:t>
            </a:r>
          </a:p>
          <a:p>
            <a:r>
              <a:rPr lang="en-US" sz="2000" b="1" dirty="0" smtClean="0"/>
              <a:t>However</a:t>
            </a:r>
            <a:r>
              <a:rPr lang="en-US" sz="2000" b="1" dirty="0"/>
              <a:t>, it is possible to understand a great deal about the physical aspects of sound production with </a:t>
            </a:r>
            <a:r>
              <a:rPr lang="en-US" sz="2000" b="1" dirty="0" smtClean="0"/>
              <a:t>by introducing just </a:t>
            </a:r>
            <a:r>
              <a:rPr lang="en-US" sz="2000" b="1" dirty="0"/>
              <a:t>a few simple concepts</a:t>
            </a:r>
            <a:r>
              <a:rPr lang="en-US" sz="2000" b="1" dirty="0" smtClean="0"/>
              <a:t>.</a:t>
            </a:r>
          </a:p>
          <a:p>
            <a:endParaRPr lang="en-US" sz="1800" dirty="0"/>
          </a:p>
          <a:p>
            <a:pPr lvl="1"/>
            <a:endParaRPr lang="en-US" sz="650" dirty="0"/>
          </a:p>
        </p:txBody>
      </p:sp>
      <p:sp>
        <p:nvSpPr>
          <p:cNvPr id="4" name="Date Placeholder 3"/>
          <p:cNvSpPr>
            <a:spLocks noGrp="1"/>
          </p:cNvSpPr>
          <p:nvPr>
            <p:ph type="dt" sz="half" idx="10"/>
          </p:nvPr>
        </p:nvSpPr>
        <p:spPr/>
        <p:txBody>
          <a:bodyPr/>
          <a:lstStyle/>
          <a:p>
            <a:pPr>
              <a:defRPr/>
            </a:pPr>
            <a:fld id="{7909B668-493C-4385-B718-92B2551FEF45}" type="datetime3">
              <a:rPr lang="en-US" smtClean="0"/>
              <a:pPr>
                <a:defRPr/>
              </a:pPr>
              <a:t>17 January 2019</a:t>
            </a:fld>
            <a:endParaRPr lang="en-US"/>
          </a:p>
        </p:txBody>
      </p:sp>
      <p:sp>
        <p:nvSpPr>
          <p:cNvPr id="5" name="Footer Placeholder 4"/>
          <p:cNvSpPr>
            <a:spLocks noGrp="1"/>
          </p:cNvSpPr>
          <p:nvPr>
            <p:ph type="ftr" sz="quarter" idx="11"/>
          </p:nvPr>
        </p:nvSpPr>
        <p:spPr/>
        <p:txBody>
          <a:bodyPr/>
          <a:lstStyle/>
          <a:p>
            <a:pPr>
              <a:defRPr/>
            </a:pPr>
            <a:r>
              <a:rPr lang="en-US" dirty="0" smtClean="0"/>
              <a:t>Veton </a:t>
            </a:r>
            <a:r>
              <a:rPr lang="en-US" dirty="0" err="1" smtClean="0"/>
              <a:t>Këpuska</a:t>
            </a:r>
            <a:endParaRPr lang="en-US" dirty="0"/>
          </a:p>
        </p:txBody>
      </p:sp>
      <p:sp>
        <p:nvSpPr>
          <p:cNvPr id="6" name="Slide Number Placeholder 5"/>
          <p:cNvSpPr>
            <a:spLocks noGrp="1"/>
          </p:cNvSpPr>
          <p:nvPr>
            <p:ph type="sldNum" sz="quarter" idx="12"/>
          </p:nvPr>
        </p:nvSpPr>
        <p:spPr/>
        <p:txBody>
          <a:bodyPr/>
          <a:lstStyle/>
          <a:p>
            <a:pPr>
              <a:defRPr/>
            </a:pPr>
            <a:fld id="{C2627980-FD42-4CFA-82B7-2D7C5A40F238}" type="slidenum">
              <a:rPr lang="en-US" smtClean="0"/>
              <a:pPr>
                <a:defRPr/>
              </a:pPr>
              <a:t>19</a:t>
            </a:fld>
            <a:endParaRPr lang="en-US"/>
          </a:p>
        </p:txBody>
      </p:sp>
    </p:spTree>
    <p:extLst>
      <p:ext uri="{BB962C8B-B14F-4D97-AF65-F5344CB8AC3E}">
        <p14:creationId xmlns:p14="http://schemas.microsoft.com/office/powerpoint/2010/main" val="9912351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3"/>
          <p:cNvSpPr>
            <a:spLocks noGrp="1"/>
          </p:cNvSpPr>
          <p:nvPr>
            <p:ph type="dt" sz="quarter" idx="10"/>
          </p:nvPr>
        </p:nvSpPr>
        <p:spPr>
          <a:noFill/>
        </p:spPr>
        <p:txBody>
          <a:bodyPr/>
          <a:lstStyle/>
          <a:p>
            <a:fld id="{C020C7BB-1E98-4544-8628-61B98E12FB9C}" type="datetime3">
              <a:rPr lang="en-US" smtClean="0"/>
              <a:pPr/>
              <a:t>17 January 2019</a:t>
            </a:fld>
            <a:endParaRPr lang="en-US" smtClean="0"/>
          </a:p>
        </p:txBody>
      </p:sp>
      <p:sp>
        <p:nvSpPr>
          <p:cNvPr id="11267" name="Footer Placeholder 4"/>
          <p:cNvSpPr>
            <a:spLocks noGrp="1"/>
          </p:cNvSpPr>
          <p:nvPr>
            <p:ph type="ftr" sz="quarter" idx="11"/>
          </p:nvPr>
        </p:nvSpPr>
        <p:spPr>
          <a:noFill/>
        </p:spPr>
        <p:txBody>
          <a:bodyPr/>
          <a:lstStyle/>
          <a:p>
            <a:r>
              <a:rPr lang="en-US" smtClean="0"/>
              <a:t>Veton Këpuska</a:t>
            </a:r>
          </a:p>
        </p:txBody>
      </p:sp>
      <p:sp>
        <p:nvSpPr>
          <p:cNvPr id="11268" name="Slide Number Placeholder 5"/>
          <p:cNvSpPr>
            <a:spLocks noGrp="1"/>
          </p:cNvSpPr>
          <p:nvPr>
            <p:ph type="sldNum" sz="quarter" idx="12"/>
          </p:nvPr>
        </p:nvSpPr>
        <p:spPr>
          <a:noFill/>
        </p:spPr>
        <p:txBody>
          <a:bodyPr/>
          <a:lstStyle/>
          <a:p>
            <a:fld id="{FD877084-F3A6-4A51-98E2-D3BE934F2DBD}" type="slidenum">
              <a:rPr lang="en-US" smtClean="0"/>
              <a:pPr/>
              <a:t>2</a:t>
            </a:fld>
            <a:endParaRPr lang="en-US" smtClean="0"/>
          </a:p>
        </p:txBody>
      </p:sp>
      <p:sp>
        <p:nvSpPr>
          <p:cNvPr id="11269" name="Rectangle 2"/>
          <p:cNvSpPr>
            <a:spLocks noGrp="1" noChangeArrowheads="1"/>
          </p:cNvSpPr>
          <p:nvPr>
            <p:ph type="title"/>
          </p:nvPr>
        </p:nvSpPr>
        <p:spPr/>
        <p:txBody>
          <a:bodyPr/>
          <a:lstStyle/>
          <a:p>
            <a:pPr eaLnBrk="1" hangingPunct="1"/>
            <a:r>
              <a:rPr lang="en-US" sz="3400" b="1" smtClean="0">
                <a:solidFill>
                  <a:srgbClr val="0000FF"/>
                </a:solidFill>
              </a:rPr>
              <a:t>Acoustic Theory of Speech Production</a:t>
            </a:r>
          </a:p>
        </p:txBody>
      </p:sp>
      <p:sp>
        <p:nvSpPr>
          <p:cNvPr id="11270" name="Rectangle 3"/>
          <p:cNvSpPr>
            <a:spLocks noGrp="1" noChangeArrowheads="1"/>
          </p:cNvSpPr>
          <p:nvPr>
            <p:ph type="body" idx="1"/>
          </p:nvPr>
        </p:nvSpPr>
        <p:spPr/>
        <p:txBody>
          <a:bodyPr/>
          <a:lstStyle/>
          <a:p>
            <a:pPr eaLnBrk="1" hangingPunct="1">
              <a:lnSpc>
                <a:spcPct val="90000"/>
              </a:lnSpc>
            </a:pPr>
            <a:r>
              <a:rPr lang="en-US" sz="2600" dirty="0" smtClean="0"/>
              <a:t>Overview </a:t>
            </a:r>
          </a:p>
          <a:p>
            <a:pPr eaLnBrk="1" hangingPunct="1">
              <a:lnSpc>
                <a:spcPct val="90000"/>
              </a:lnSpc>
            </a:pPr>
            <a:r>
              <a:rPr lang="en-US" sz="2600" dirty="0" smtClean="0"/>
              <a:t>Sound sources </a:t>
            </a:r>
          </a:p>
          <a:p>
            <a:pPr eaLnBrk="1" hangingPunct="1">
              <a:lnSpc>
                <a:spcPct val="90000"/>
              </a:lnSpc>
            </a:pPr>
            <a:r>
              <a:rPr lang="en-US" sz="2600" dirty="0" smtClean="0"/>
              <a:t>Vocal tract transfer function </a:t>
            </a:r>
          </a:p>
          <a:p>
            <a:pPr lvl="1" eaLnBrk="1" hangingPunct="1">
              <a:lnSpc>
                <a:spcPct val="90000"/>
              </a:lnSpc>
            </a:pPr>
            <a:r>
              <a:rPr lang="en-US" sz="2200" dirty="0" smtClean="0"/>
              <a:t>Wave equations </a:t>
            </a:r>
          </a:p>
          <a:p>
            <a:pPr lvl="1" eaLnBrk="1" hangingPunct="1">
              <a:lnSpc>
                <a:spcPct val="90000"/>
              </a:lnSpc>
            </a:pPr>
            <a:r>
              <a:rPr lang="en-US" sz="2200" dirty="0" smtClean="0"/>
              <a:t>Sound propagation in a uniform acoustic tube </a:t>
            </a:r>
          </a:p>
          <a:p>
            <a:pPr eaLnBrk="1" hangingPunct="1">
              <a:lnSpc>
                <a:spcPct val="90000"/>
              </a:lnSpc>
            </a:pPr>
            <a:r>
              <a:rPr lang="en-US" sz="2600" dirty="0" smtClean="0"/>
              <a:t>Representing the vocal tract with simple acoustic tubes </a:t>
            </a:r>
          </a:p>
          <a:p>
            <a:pPr eaLnBrk="1" hangingPunct="1">
              <a:lnSpc>
                <a:spcPct val="90000"/>
              </a:lnSpc>
            </a:pPr>
            <a:r>
              <a:rPr lang="en-US" sz="2600" dirty="0" smtClean="0"/>
              <a:t>Estimating natural frequencies from area functions of vocal tract </a:t>
            </a:r>
          </a:p>
          <a:p>
            <a:pPr eaLnBrk="1" hangingPunct="1">
              <a:lnSpc>
                <a:spcPct val="90000"/>
              </a:lnSpc>
            </a:pPr>
            <a:r>
              <a:rPr lang="en-US" sz="2600" dirty="0" smtClean="0"/>
              <a:t>Representing the vocal tract with multiple uniform tubes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rgbClr val="0000FF"/>
                </a:solidFill>
              </a:rPr>
              <a:t>Physics Review</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sz="2400" b="1" dirty="0">
                    <a:solidFill>
                      <a:srgbClr val="0000FF"/>
                    </a:solidFill>
                  </a:rPr>
                  <a:t>Motion</a:t>
                </a:r>
              </a:p>
              <a:p>
                <a:pPr>
                  <a:buFont typeface="+mj-lt"/>
                  <a:buAutoNum type="arabicPeriod"/>
                </a:pPr>
                <a:r>
                  <a:rPr lang="en-US" sz="1800" b="1" dirty="0">
                    <a:solidFill>
                      <a:schemeClr val="accent2"/>
                    </a:solidFill>
                  </a:rPr>
                  <a:t>Distance:</a:t>
                </a:r>
                <a:r>
                  <a:rPr lang="en-US" sz="1800" dirty="0"/>
                  <a:t> </a:t>
                </a:r>
              </a:p>
              <a:p>
                <a:pPr lvl="1"/>
                <a:r>
                  <a:rPr lang="en-US" sz="1100" dirty="0"/>
                  <a:t>A measure of length between two points.</a:t>
                </a:r>
              </a:p>
              <a:p>
                <a:pPr lvl="1"/>
                <a:r>
                  <a:rPr lang="en-US" sz="1100" dirty="0"/>
                  <a:t>Metric system used almost exclusively in this course.</a:t>
                </a:r>
              </a:p>
              <a:p>
                <a:pPr lvl="1"/>
                <a:r>
                  <a:rPr lang="en-US" sz="1100" dirty="0"/>
                  <a:t>In two- or three-dimensions, a position is specified in terms of distances along each of two or three independent coordinate axes.</a:t>
                </a:r>
              </a:p>
              <a:p>
                <a:endParaRPr lang="en-US" sz="1800" dirty="0"/>
              </a:p>
              <a:p>
                <a:pPr>
                  <a:buFont typeface="+mj-lt"/>
                  <a:buAutoNum type="arabicPeriod" startAt="2"/>
                </a:pPr>
                <a:r>
                  <a:rPr lang="en-US" sz="1800" b="1" dirty="0">
                    <a:solidFill>
                      <a:schemeClr val="accent2"/>
                    </a:solidFill>
                  </a:rPr>
                  <a:t>Speed and Velocity: </a:t>
                </a:r>
              </a:p>
              <a:p>
                <a:pPr lvl="1"/>
                <a:r>
                  <a:rPr lang="en-US" sz="1100" dirty="0"/>
                  <a:t>Speed provides a measure of distance traveled over a period of time.</a:t>
                </a:r>
              </a:p>
              <a:p>
                <a:pPr lvl="1"/>
                <a:r>
                  <a:rPr lang="en-US" sz="1100" dirty="0"/>
                  <a:t>Velocity specifies both the speed of an object as well as its direction of travel.</a:t>
                </a:r>
              </a:p>
              <a:p>
                <a:pPr lvl="1"/>
                <a:r>
                  <a:rPr lang="en-US" sz="1100" dirty="0"/>
                  <a:t>In one dimension, there is essentially no difference between speed and velocity.</a:t>
                </a:r>
              </a:p>
              <a:p>
                <a:pPr lvl="1"/>
                <a:r>
                  <a:rPr lang="en-US" sz="1100" dirty="0"/>
                  <a:t>Instantaneous velocity is given by  </a:t>
                </a:r>
                <a14:m>
                  <m:oMath xmlns:m="http://schemas.openxmlformats.org/officeDocument/2006/math">
                    <m:r>
                      <a:rPr lang="en-US" sz="1800" b="1" i="1">
                        <a:latin typeface="Cambria Math" panose="02040503050406030204" pitchFamily="18" charset="0"/>
                      </a:rPr>
                      <m:t>𝒗</m:t>
                    </m:r>
                    <m:r>
                      <a:rPr lang="en-US" sz="1800" b="1" i="1">
                        <a:latin typeface="Cambria Math" panose="02040503050406030204" pitchFamily="18" charset="0"/>
                      </a:rPr>
                      <m:t>=</m:t>
                    </m:r>
                    <m:f>
                      <m:fPr>
                        <m:ctrlPr>
                          <a:rPr lang="en-US" sz="1800" b="1" i="1">
                            <a:latin typeface="Cambria Math" panose="02040503050406030204" pitchFamily="18" charset="0"/>
                          </a:rPr>
                        </m:ctrlPr>
                      </m:fPr>
                      <m:num>
                        <m:r>
                          <a:rPr lang="en-US" sz="1800" b="1" i="1">
                            <a:latin typeface="Cambria Math" panose="02040503050406030204" pitchFamily="18" charset="0"/>
                          </a:rPr>
                          <m:t>𝒅𝒙</m:t>
                        </m:r>
                      </m:num>
                      <m:den>
                        <m:r>
                          <a:rPr lang="en-US" sz="1800" b="1" i="1">
                            <a:latin typeface="Cambria Math" panose="02040503050406030204" pitchFamily="18" charset="0"/>
                          </a:rPr>
                          <m:t>𝒅𝒕</m:t>
                        </m:r>
                      </m:den>
                    </m:f>
                    <m:r>
                      <a:rPr lang="en-US" sz="1800" i="1">
                        <a:latin typeface="Cambria Math" panose="02040503050406030204" pitchFamily="18" charset="0"/>
                      </a:rPr>
                      <m:t>  </m:t>
                    </m:r>
                  </m:oMath>
                </a14:m>
                <a:r>
                  <a:rPr lang="en-US" sz="1100" dirty="0"/>
                  <a:t>where </a:t>
                </a:r>
                <a14:m>
                  <m:oMath xmlns:m="http://schemas.openxmlformats.org/officeDocument/2006/math">
                    <m:r>
                      <a:rPr lang="en-US" sz="1600" b="1" i="1" dirty="0">
                        <a:latin typeface="Cambria Math" panose="02040503050406030204" pitchFamily="18" charset="0"/>
                      </a:rPr>
                      <m:t>𝒙</m:t>
                    </m:r>
                  </m:oMath>
                </a14:m>
                <a:r>
                  <a:rPr lang="en-US" sz="1100" dirty="0"/>
                  <a:t> is displacement and </a:t>
                </a:r>
                <a14:m>
                  <m:oMath xmlns:m="http://schemas.openxmlformats.org/officeDocument/2006/math">
                    <m:r>
                      <a:rPr lang="en-US" sz="1600" b="1" i="1" dirty="0">
                        <a:latin typeface="Cambria Math" panose="02040503050406030204" pitchFamily="18" charset="0"/>
                      </a:rPr>
                      <m:t>𝒕</m:t>
                    </m:r>
                  </m:oMath>
                </a14:m>
                <a:r>
                  <a:rPr lang="en-US" sz="1100" dirty="0"/>
                  <a:t> is time.</a:t>
                </a:r>
              </a:p>
              <a:p>
                <a:endParaRPr lang="en-US" sz="1800" b="1" dirty="0" smtClean="0">
                  <a:solidFill>
                    <a:schemeClr val="accent2"/>
                  </a:solidFill>
                </a:endParaRPr>
              </a:p>
              <a:p>
                <a:pPr>
                  <a:buFont typeface="+mj-lt"/>
                  <a:buAutoNum type="arabicPeriod" startAt="3"/>
                </a:pPr>
                <a:r>
                  <a:rPr lang="en-US" sz="1800" b="1" dirty="0" smtClean="0">
                    <a:solidFill>
                      <a:schemeClr val="accent2"/>
                    </a:solidFill>
                  </a:rPr>
                  <a:t>Acceleration:</a:t>
                </a:r>
                <a:r>
                  <a:rPr lang="en-US" sz="1800" dirty="0" smtClean="0"/>
                  <a:t> </a:t>
                </a:r>
                <a:endParaRPr lang="en-US" sz="1800" dirty="0"/>
              </a:p>
              <a:p>
                <a:pPr lvl="1"/>
                <a:r>
                  <a:rPr lang="en-US" sz="1100" dirty="0"/>
                  <a:t>Acceleration is defined as the rate of change of speed.</a:t>
                </a:r>
              </a:p>
              <a:p>
                <a:pPr lvl="1"/>
                <a:r>
                  <a:rPr lang="en-US" sz="1100" dirty="0"/>
                  <a:t>Instantaneous acceleration is given by  </a:t>
                </a:r>
                <a14:m>
                  <m:oMath xmlns:m="http://schemas.openxmlformats.org/officeDocument/2006/math">
                    <m:r>
                      <a:rPr lang="en-US" sz="2000" b="1" i="1" smtClean="0">
                        <a:latin typeface="Cambria Math" panose="02040503050406030204" pitchFamily="18" charset="0"/>
                      </a:rPr>
                      <m:t>𝒂</m:t>
                    </m:r>
                    <m:r>
                      <a:rPr lang="en-US" sz="2000" b="1" i="1">
                        <a:latin typeface="Cambria Math" panose="02040503050406030204" pitchFamily="18" charset="0"/>
                      </a:rPr>
                      <m:t>=</m:t>
                    </m:r>
                    <m:f>
                      <m:fPr>
                        <m:ctrlPr>
                          <a:rPr lang="en-US" sz="2000" b="1" i="1">
                            <a:latin typeface="Cambria Math" panose="02040503050406030204" pitchFamily="18" charset="0"/>
                          </a:rPr>
                        </m:ctrlPr>
                      </m:fPr>
                      <m:num>
                        <m:r>
                          <a:rPr lang="en-US" sz="2000" b="1" i="1">
                            <a:latin typeface="Cambria Math" panose="02040503050406030204" pitchFamily="18" charset="0"/>
                          </a:rPr>
                          <m:t>𝒅</m:t>
                        </m:r>
                        <m:r>
                          <a:rPr lang="en-US" sz="2000" b="1" i="1" smtClean="0">
                            <a:latin typeface="Cambria Math" panose="02040503050406030204" pitchFamily="18" charset="0"/>
                          </a:rPr>
                          <m:t>𝒗</m:t>
                        </m:r>
                      </m:num>
                      <m:den>
                        <m:r>
                          <a:rPr lang="en-US" sz="2000" b="1" i="1">
                            <a:latin typeface="Cambria Math" panose="02040503050406030204" pitchFamily="18" charset="0"/>
                          </a:rPr>
                          <m:t>𝒅𝒕</m:t>
                        </m:r>
                      </m:den>
                    </m:f>
                    <m:r>
                      <a:rPr lang="en-US" sz="2000" b="1" i="1" smtClean="0">
                        <a:latin typeface="Cambria Math" panose="02040503050406030204" pitchFamily="18" charset="0"/>
                      </a:rPr>
                      <m:t>=</m:t>
                    </m:r>
                    <m:f>
                      <m:fPr>
                        <m:ctrlPr>
                          <a:rPr lang="en-US" sz="2000" b="1" i="1" smtClean="0">
                            <a:latin typeface="Cambria Math" panose="02040503050406030204" pitchFamily="18" charset="0"/>
                          </a:rPr>
                        </m:ctrlPr>
                      </m:fPr>
                      <m:num>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𝒅</m:t>
                            </m:r>
                          </m:e>
                          <m:sup>
                            <m:r>
                              <a:rPr lang="en-US" sz="2000" b="1" i="1" smtClean="0">
                                <a:latin typeface="Cambria Math" panose="02040503050406030204" pitchFamily="18" charset="0"/>
                              </a:rPr>
                              <m:t>𝟐</m:t>
                            </m:r>
                          </m:sup>
                        </m:sSup>
                        <m:r>
                          <a:rPr lang="en-US" sz="2000" b="1" i="1" smtClean="0">
                            <a:latin typeface="Cambria Math" panose="02040503050406030204" pitchFamily="18" charset="0"/>
                          </a:rPr>
                          <m:t>𝒙</m:t>
                        </m:r>
                      </m:num>
                      <m:den>
                        <m:sSup>
                          <m:sSupPr>
                            <m:ctrlPr>
                              <a:rPr lang="en-US" sz="2000" b="1" i="1">
                                <a:latin typeface="Cambria Math" panose="02040503050406030204" pitchFamily="18" charset="0"/>
                              </a:rPr>
                            </m:ctrlPr>
                          </m:sSupPr>
                          <m:e>
                            <m:r>
                              <a:rPr lang="en-US" sz="2000" b="1" i="1">
                                <a:latin typeface="Cambria Math" panose="02040503050406030204" pitchFamily="18" charset="0"/>
                              </a:rPr>
                              <m:t>𝒅</m:t>
                            </m:r>
                            <m:r>
                              <a:rPr lang="en-US" sz="2000" b="1" i="1" smtClean="0">
                                <a:latin typeface="Cambria Math" panose="02040503050406030204" pitchFamily="18" charset="0"/>
                              </a:rPr>
                              <m:t>𝒕</m:t>
                            </m:r>
                          </m:e>
                          <m:sup>
                            <m:r>
                              <a:rPr lang="en-US" sz="2000" b="1" i="1">
                                <a:latin typeface="Cambria Math" panose="02040503050406030204" pitchFamily="18" charset="0"/>
                              </a:rPr>
                              <m:t>𝟐</m:t>
                            </m:r>
                          </m:sup>
                        </m:sSup>
                      </m:den>
                    </m:f>
                  </m:oMath>
                </a14:m>
                <a:endParaRPr lang="en-US" sz="32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20" t="-1067" b="-280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pPr>
              <a:defRPr/>
            </a:pPr>
            <a:fld id="{7909B668-493C-4385-B718-92B2551FEF45}" type="datetime3">
              <a:rPr lang="en-US" smtClean="0"/>
              <a:pPr>
                <a:defRPr/>
              </a:pPr>
              <a:t>17 January 2019</a:t>
            </a:fld>
            <a:endParaRPr lang="en-US"/>
          </a:p>
        </p:txBody>
      </p:sp>
      <p:sp>
        <p:nvSpPr>
          <p:cNvPr id="5" name="Footer Placeholder 4"/>
          <p:cNvSpPr>
            <a:spLocks noGrp="1"/>
          </p:cNvSpPr>
          <p:nvPr>
            <p:ph type="ftr" sz="quarter" idx="11"/>
          </p:nvPr>
        </p:nvSpPr>
        <p:spPr/>
        <p:txBody>
          <a:bodyPr/>
          <a:lstStyle/>
          <a:p>
            <a:pPr>
              <a:defRPr/>
            </a:pPr>
            <a:r>
              <a:rPr lang="en-US" smtClean="0"/>
              <a:t>Veton Këpuska</a:t>
            </a:r>
            <a:endParaRPr lang="en-US"/>
          </a:p>
        </p:txBody>
      </p:sp>
      <p:sp>
        <p:nvSpPr>
          <p:cNvPr id="6" name="Slide Number Placeholder 5"/>
          <p:cNvSpPr>
            <a:spLocks noGrp="1"/>
          </p:cNvSpPr>
          <p:nvPr>
            <p:ph type="sldNum" sz="quarter" idx="12"/>
          </p:nvPr>
        </p:nvSpPr>
        <p:spPr/>
        <p:txBody>
          <a:bodyPr/>
          <a:lstStyle/>
          <a:p>
            <a:pPr>
              <a:defRPr/>
            </a:pPr>
            <a:fld id="{C2627980-FD42-4CFA-82B7-2D7C5A40F238}" type="slidenum">
              <a:rPr lang="en-US" smtClean="0"/>
              <a:pPr>
                <a:defRPr/>
              </a:pPr>
              <a:t>20</a:t>
            </a:fld>
            <a:endParaRPr lang="en-US"/>
          </a:p>
        </p:txBody>
      </p:sp>
    </p:spTree>
    <p:extLst>
      <p:ext uri="{BB962C8B-B14F-4D97-AF65-F5344CB8AC3E}">
        <p14:creationId xmlns:p14="http://schemas.microsoft.com/office/powerpoint/2010/main" val="17470296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rgbClr val="0000FF"/>
                </a:solidFill>
              </a:rPr>
              <a:t>Physics Review</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66738" y="1326776"/>
                <a:ext cx="8001000" cy="4693024"/>
              </a:xfrm>
            </p:spPr>
            <p:txBody>
              <a:bodyPr/>
              <a:lstStyle/>
              <a:p>
                <a:pPr marL="0" indent="0">
                  <a:buNone/>
                </a:pPr>
                <a:r>
                  <a:rPr lang="en-US" sz="2400" b="1" dirty="0" smtClean="0">
                    <a:solidFill>
                      <a:srgbClr val="0000FF"/>
                    </a:solidFill>
                  </a:rPr>
                  <a:t>Newton's Second Law of Motion</a:t>
                </a:r>
              </a:p>
              <a:p>
                <a:pPr marL="342900" indent="-342900">
                  <a:buFont typeface="+mj-lt"/>
                  <a:buAutoNum type="arabicPeriod"/>
                </a:pPr>
                <a:r>
                  <a:rPr lang="en-US" sz="1800" b="1" dirty="0" smtClean="0">
                    <a:solidFill>
                      <a:schemeClr val="accent2"/>
                    </a:solidFill>
                  </a:rPr>
                  <a:t>Force</a:t>
                </a:r>
                <a:r>
                  <a:rPr lang="en-US" sz="1800" b="1" dirty="0">
                    <a:solidFill>
                      <a:schemeClr val="accent2"/>
                    </a:solidFill>
                  </a:rPr>
                  <a:t>: </a:t>
                </a:r>
              </a:p>
              <a:p>
                <a:r>
                  <a:rPr lang="en-US" sz="1400" dirty="0" smtClean="0"/>
                  <a:t>Force </a:t>
                </a:r>
                <a:r>
                  <a:rPr lang="en-US" sz="1400" dirty="0"/>
                  <a:t>= Mass x Acceleration:  	</a:t>
                </a:r>
                <a14:m>
                  <m:oMath xmlns:m="http://schemas.openxmlformats.org/officeDocument/2006/math">
                    <m:r>
                      <a:rPr lang="en-US" sz="2000" b="0" i="1" dirty="0" smtClean="0">
                        <a:latin typeface="Cambria Math" panose="02040503050406030204" pitchFamily="18" charset="0"/>
                      </a:rPr>
                      <m:t>𝐹</m:t>
                    </m:r>
                    <m:r>
                      <a:rPr lang="en-US" sz="2000" b="0" i="1" dirty="0" smtClean="0">
                        <a:latin typeface="Cambria Math" panose="02040503050406030204" pitchFamily="18" charset="0"/>
                      </a:rPr>
                      <m:t>=</m:t>
                    </m:r>
                    <m:r>
                      <a:rPr lang="en-US" sz="2000" b="0" i="1" dirty="0" smtClean="0">
                        <a:latin typeface="Cambria Math" panose="02040503050406030204" pitchFamily="18" charset="0"/>
                      </a:rPr>
                      <m:t>𝑚𝑎</m:t>
                    </m:r>
                    <m:r>
                      <a:rPr lang="en-US" sz="2000" b="0" i="1" dirty="0" smtClean="0">
                        <a:latin typeface="Cambria Math" panose="02040503050406030204" pitchFamily="18" charset="0"/>
                      </a:rPr>
                      <m:t>=</m:t>
                    </m:r>
                    <m:r>
                      <a:rPr lang="en-US" sz="2000" b="0" i="1" dirty="0" smtClean="0">
                        <a:latin typeface="Cambria Math" panose="02040503050406030204" pitchFamily="18" charset="0"/>
                      </a:rPr>
                      <m:t>𝑚</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𝑑𝑣</m:t>
                        </m:r>
                      </m:num>
                      <m:den>
                        <m:r>
                          <a:rPr lang="en-US" sz="2000" b="0" i="1" dirty="0" smtClean="0">
                            <a:latin typeface="Cambria Math" panose="02040503050406030204" pitchFamily="18" charset="0"/>
                          </a:rPr>
                          <m:t>𝑑𝑡</m:t>
                        </m:r>
                      </m:den>
                    </m:f>
                    <m:r>
                      <a:rPr lang="en-US" sz="2000" b="0" i="1" dirty="0" smtClean="0">
                        <a:latin typeface="Cambria Math" panose="02040503050406030204" pitchFamily="18" charset="0"/>
                      </a:rPr>
                      <m:t>=</m:t>
                    </m:r>
                    <m:r>
                      <a:rPr lang="en-US" sz="2000" b="0" i="1" dirty="0" smtClean="0">
                        <a:latin typeface="Cambria Math" panose="02040503050406030204" pitchFamily="18" charset="0"/>
                      </a:rPr>
                      <m:t>𝑚</m:t>
                    </m:r>
                    <m:f>
                      <m:fPr>
                        <m:ctrlPr>
                          <a:rPr lang="en-US" sz="2000" i="1" dirty="0">
                            <a:latin typeface="Cambria Math" panose="02040503050406030204" pitchFamily="18" charset="0"/>
                          </a:rPr>
                        </m:ctrlPr>
                      </m:fPr>
                      <m:num>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𝑑</m:t>
                            </m:r>
                          </m:e>
                          <m:sup>
                            <m:r>
                              <a:rPr lang="en-US" sz="2000" i="1" dirty="0" smtClean="0">
                                <a:latin typeface="Cambria Math" panose="02040503050406030204" pitchFamily="18" charset="0"/>
                              </a:rPr>
                              <m:t>2</m:t>
                            </m:r>
                          </m:sup>
                        </m:sSup>
                        <m:r>
                          <a:rPr lang="en-US" sz="2000" b="0" i="1" dirty="0" smtClean="0">
                            <a:latin typeface="Cambria Math" panose="02040503050406030204" pitchFamily="18" charset="0"/>
                          </a:rPr>
                          <m:t>𝑥</m:t>
                        </m:r>
                      </m:num>
                      <m:den>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𝑑𝑡</m:t>
                            </m:r>
                          </m:e>
                          <m:sup>
                            <m:r>
                              <a:rPr lang="en-US" sz="2000" i="1" dirty="0" smtClean="0">
                                <a:latin typeface="Cambria Math" panose="02040503050406030204" pitchFamily="18" charset="0"/>
                              </a:rPr>
                              <m:t>2</m:t>
                            </m:r>
                          </m:sup>
                        </m:sSup>
                      </m:den>
                    </m:f>
                    <m:r>
                      <a:rPr lang="en-US" sz="2000" i="1" dirty="0">
                        <a:latin typeface="Cambria Math" panose="02040503050406030204" pitchFamily="18" charset="0"/>
                      </a:rPr>
                      <m:t>.</m:t>
                    </m:r>
                  </m:oMath>
                </a14:m>
                <a:endParaRPr lang="en-US" sz="2000" dirty="0" smtClean="0"/>
              </a:p>
              <a:p>
                <a:r>
                  <a:rPr lang="en-US" sz="1400" dirty="0" smtClean="0"/>
                  <a:t>The </a:t>
                </a:r>
                <a:r>
                  <a:rPr lang="en-US" sz="1400" dirty="0"/>
                  <a:t>mass of an object is a measure of its opposition to acceleration.</a:t>
                </a:r>
              </a:p>
              <a:p>
                <a:r>
                  <a:rPr lang="en-US" sz="1400" dirty="0"/>
                  <a:t>Mass and weight are often confused. Weight is the force of gravity on an object. Gravity causes objects to free fall with a constant acceleration (9.8 </a:t>
                </a:r>
                <a:r>
                  <a:rPr lang="en-US" sz="1400" dirty="0" smtClean="0"/>
                  <a:t>meters/second</a:t>
                </a:r>
                <a:r>
                  <a:rPr lang="en-US" sz="1400" baseline="30000" dirty="0" smtClean="0"/>
                  <a:t>2</a:t>
                </a:r>
                <a:r>
                  <a:rPr lang="en-US" sz="1400" dirty="0" smtClean="0"/>
                  <a:t> on </a:t>
                </a:r>
                <a:r>
                  <a:rPr lang="en-US" sz="1400" dirty="0"/>
                  <a:t>earth). An object's weight will vary depending on a given gravity. An object will have the exact same mass, however, for any gravity.</a:t>
                </a:r>
              </a:p>
              <a:p>
                <a:r>
                  <a:rPr lang="en-US" sz="1400" dirty="0"/>
                  <a:t>Force is typically measured in </a:t>
                </a:r>
                <a:r>
                  <a:rPr lang="en-US" sz="1400" dirty="0" err="1"/>
                  <a:t>Newtons</a:t>
                </a:r>
                <a:r>
                  <a:rPr lang="en-US" sz="1400" dirty="0"/>
                  <a:t> (kg </a:t>
                </a:r>
                <a:r>
                  <a:rPr lang="en-US" sz="1400" dirty="0" smtClean="0"/>
                  <a:t>meters/second</a:t>
                </a:r>
                <a:r>
                  <a:rPr lang="en-US" sz="1400" baseline="30000" dirty="0"/>
                  <a:t>2</a:t>
                </a:r>
                <a:r>
                  <a:rPr lang="en-US" sz="1400" dirty="0" smtClean="0"/>
                  <a:t>).</a:t>
                </a:r>
              </a:p>
              <a:p>
                <a:endParaRPr lang="en-US" sz="1400" dirty="0" smtClean="0"/>
              </a:p>
              <a:p>
                <a:pPr marL="342900" indent="-342900">
                  <a:buFont typeface="+mj-lt"/>
                  <a:buAutoNum type="arabicPeriod" startAt="2"/>
                </a:pPr>
                <a:r>
                  <a:rPr lang="en-US" sz="1800" b="1" dirty="0" smtClean="0">
                    <a:solidFill>
                      <a:schemeClr val="accent6"/>
                    </a:solidFill>
                  </a:rPr>
                  <a:t>Pressure</a:t>
                </a:r>
                <a:r>
                  <a:rPr lang="en-US" sz="1800" b="1" dirty="0">
                    <a:solidFill>
                      <a:schemeClr val="accent6"/>
                    </a:solidFill>
                  </a:rPr>
                  <a:t>: </a:t>
                </a:r>
              </a:p>
              <a:p>
                <a:r>
                  <a:rPr lang="en-US" sz="1400" dirty="0" smtClean="0"/>
                  <a:t>Pressure </a:t>
                </a:r>
                <a:r>
                  <a:rPr lang="en-US" sz="1400" dirty="0"/>
                  <a:t>is defined as the force acting perpendicular to a surface divided by the area of that surface</a:t>
                </a:r>
                <a:r>
                  <a:rPr lang="en-US" sz="1400" dirty="0" smtClean="0"/>
                  <a:t>: </a:t>
                </a:r>
                <a:r>
                  <a:rPr lang="en-US" sz="1800" b="0" dirty="0" smtClean="0"/>
                  <a:t>	</a:t>
                </a:r>
                <a14:m>
                  <m:oMath xmlns:m="http://schemas.openxmlformats.org/officeDocument/2006/math">
                    <m:r>
                      <a:rPr lang="en-US" sz="1800" b="0" i="1" smtClean="0">
                        <a:latin typeface="Cambria Math" panose="02040503050406030204" pitchFamily="18" charset="0"/>
                      </a:rPr>
                      <m:t>𝑝</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𝐹</m:t>
                        </m:r>
                      </m:num>
                      <m:den>
                        <m:r>
                          <a:rPr lang="en-US" sz="1800" b="0" i="1" smtClean="0">
                            <a:latin typeface="Cambria Math" panose="02040503050406030204" pitchFamily="18" charset="0"/>
                          </a:rPr>
                          <m:t>𝐴</m:t>
                        </m:r>
                      </m:den>
                    </m:f>
                  </m:oMath>
                </a14:m>
                <a:r>
                  <a:rPr lang="en-US" sz="1800" dirty="0"/>
                  <a:t> </a:t>
                </a:r>
              </a:p>
              <a:p>
                <a:r>
                  <a:rPr lang="en-US" sz="1400" dirty="0"/>
                  <a:t>Pressure is a particularly useful quantity to consider when dealing with fluids (liquids and gases), such as air.</a:t>
                </a:r>
              </a:p>
              <a:p>
                <a:endParaRPr lang="en-US" sz="1400" dirty="0"/>
              </a:p>
              <a:p>
                <a:pPr marL="0" indent="0">
                  <a:buNone/>
                </a:pPr>
                <a:endParaRPr lang="en-US"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66738" y="1326776"/>
                <a:ext cx="8001000" cy="4693024"/>
              </a:xfrm>
              <a:blipFill rotWithShape="0">
                <a:blip r:embed="rId2"/>
                <a:stretch>
                  <a:fillRect l="-1220" t="-103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pPr>
              <a:defRPr/>
            </a:pPr>
            <a:fld id="{7909B668-493C-4385-B718-92B2551FEF45}" type="datetime3">
              <a:rPr lang="en-US" smtClean="0"/>
              <a:pPr>
                <a:defRPr/>
              </a:pPr>
              <a:t>17 January 2019</a:t>
            </a:fld>
            <a:endParaRPr lang="en-US"/>
          </a:p>
        </p:txBody>
      </p:sp>
      <p:sp>
        <p:nvSpPr>
          <p:cNvPr id="5" name="Footer Placeholder 4"/>
          <p:cNvSpPr>
            <a:spLocks noGrp="1"/>
          </p:cNvSpPr>
          <p:nvPr>
            <p:ph type="ftr" sz="quarter" idx="11"/>
          </p:nvPr>
        </p:nvSpPr>
        <p:spPr/>
        <p:txBody>
          <a:bodyPr/>
          <a:lstStyle/>
          <a:p>
            <a:pPr>
              <a:defRPr/>
            </a:pPr>
            <a:r>
              <a:rPr lang="en-US" smtClean="0"/>
              <a:t>Veton Këpuska</a:t>
            </a:r>
            <a:endParaRPr lang="en-US"/>
          </a:p>
        </p:txBody>
      </p:sp>
      <p:sp>
        <p:nvSpPr>
          <p:cNvPr id="6" name="Slide Number Placeholder 5"/>
          <p:cNvSpPr>
            <a:spLocks noGrp="1"/>
          </p:cNvSpPr>
          <p:nvPr>
            <p:ph type="sldNum" sz="quarter" idx="12"/>
          </p:nvPr>
        </p:nvSpPr>
        <p:spPr/>
        <p:txBody>
          <a:bodyPr/>
          <a:lstStyle/>
          <a:p>
            <a:pPr>
              <a:defRPr/>
            </a:pPr>
            <a:fld id="{C2627980-FD42-4CFA-82B7-2D7C5A40F238}" type="slidenum">
              <a:rPr lang="en-US" smtClean="0"/>
              <a:pPr>
                <a:defRPr/>
              </a:pPr>
              <a:t>21</a:t>
            </a:fld>
            <a:endParaRPr lang="en-US"/>
          </a:p>
        </p:txBody>
      </p:sp>
    </p:spTree>
    <p:extLst>
      <p:ext uri="{BB962C8B-B14F-4D97-AF65-F5344CB8AC3E}">
        <p14:creationId xmlns:p14="http://schemas.microsoft.com/office/powerpoint/2010/main" val="3925465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rgbClr val="0000FF"/>
                </a:solidFill>
              </a:rPr>
              <a:t>Work, Energy, &amp; Power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66738" y="1326776"/>
                <a:ext cx="8001000" cy="4693024"/>
              </a:xfrm>
            </p:spPr>
            <p:txBody>
              <a:bodyPr/>
              <a:lstStyle/>
              <a:p>
                <a:pPr marL="342900" indent="-342900">
                  <a:buFont typeface="+mj-lt"/>
                  <a:buAutoNum type="arabicPeriod" startAt="3"/>
                </a:pPr>
                <a:r>
                  <a:rPr lang="en-US" sz="1800" b="1" dirty="0" smtClean="0">
                    <a:solidFill>
                      <a:schemeClr val="accent2"/>
                    </a:solidFill>
                  </a:rPr>
                  <a:t>Work: </a:t>
                </a:r>
                <a:endParaRPr lang="en-US" sz="1800" b="1" dirty="0">
                  <a:solidFill>
                    <a:schemeClr val="accent2"/>
                  </a:solidFill>
                </a:endParaRPr>
              </a:p>
              <a:p>
                <a:r>
                  <a:rPr lang="en-US" sz="1400" dirty="0" smtClean="0"/>
                  <a:t>Work </a:t>
                </a:r>
                <a:r>
                  <a:rPr lang="en-US" sz="1400" dirty="0"/>
                  <a:t>= </a:t>
                </a:r>
                <a:r>
                  <a:rPr lang="en-US" sz="1400" dirty="0" smtClean="0"/>
                  <a:t>Force </a:t>
                </a:r>
                <a:r>
                  <a:rPr lang="en-US" sz="1400" dirty="0"/>
                  <a:t>x </a:t>
                </a:r>
                <a:r>
                  <a:rPr lang="en-US" sz="1400" dirty="0" smtClean="0"/>
                  <a:t>Distance</a:t>
                </a:r>
                <a:endParaRPr lang="en-US" sz="2000" dirty="0" smtClean="0"/>
              </a:p>
              <a:p>
                <a:r>
                  <a:rPr lang="en-US" sz="1400" dirty="0" smtClean="0"/>
                  <a:t>Work is done when force is applied to an object that moves.</a:t>
                </a:r>
              </a:p>
              <a:p>
                <a:r>
                  <a:rPr lang="en-US" sz="1400" dirty="0" smtClean="0"/>
                  <a:t>Work is typically measured in Newton per meter = Joules</a:t>
                </a:r>
              </a:p>
              <a:p>
                <a:endParaRPr lang="en-US" sz="1400" dirty="0" smtClean="0"/>
              </a:p>
              <a:p>
                <a:pPr marL="342900" indent="-342900">
                  <a:buFont typeface="+mj-lt"/>
                  <a:buAutoNum type="arabicPeriod" startAt="4"/>
                </a:pPr>
                <a:r>
                  <a:rPr lang="en-US" sz="1800" b="1" dirty="0" smtClean="0">
                    <a:solidFill>
                      <a:schemeClr val="accent6"/>
                    </a:solidFill>
                  </a:rPr>
                  <a:t>Energy:</a:t>
                </a:r>
                <a:r>
                  <a:rPr lang="en-US" sz="1800" b="1" dirty="0">
                    <a:solidFill>
                      <a:schemeClr val="accent6"/>
                    </a:solidFill>
                  </a:rPr>
                  <a:t> </a:t>
                </a:r>
              </a:p>
              <a:p>
                <a:r>
                  <a:rPr lang="en-US" sz="1400" dirty="0" smtClean="0"/>
                  <a:t>In this course we are concerned with kinetic (energy in motion) and potential energy (energy at the rest)</a:t>
                </a:r>
                <a:endParaRPr lang="en-US" sz="1800" dirty="0"/>
              </a:p>
              <a:p>
                <a:r>
                  <a:rPr lang="en-US" sz="1400" dirty="0" smtClean="0"/>
                  <a:t>An object of mass </a:t>
                </a:r>
                <a14:m>
                  <m:oMath xmlns:m="http://schemas.openxmlformats.org/officeDocument/2006/math">
                    <m:r>
                      <a:rPr lang="en-US" sz="1800" i="1" dirty="0">
                        <a:latin typeface="Cambria Math" panose="02040503050406030204" pitchFamily="18" charset="0"/>
                      </a:rPr>
                      <m:t>𝑚</m:t>
                    </m:r>
                  </m:oMath>
                </a14:m>
                <a:r>
                  <a:rPr lang="en-US" sz="1400" dirty="0" smtClean="0"/>
                  <a:t> moving with a velocity </a:t>
                </a:r>
                <a14:m>
                  <m:oMath xmlns:m="http://schemas.openxmlformats.org/officeDocument/2006/math">
                    <m:r>
                      <a:rPr lang="en-US" sz="1800" b="0" i="1" dirty="0" smtClean="0">
                        <a:latin typeface="Cambria Math" panose="02040503050406030204" pitchFamily="18" charset="0"/>
                      </a:rPr>
                      <m:t>𝑣</m:t>
                    </m:r>
                  </m:oMath>
                </a14:m>
                <a:r>
                  <a:rPr lang="en-US" sz="1400" dirty="0" smtClean="0"/>
                  <a:t> has kinetic energy of </a:t>
                </a:r>
                <a14:m>
                  <m:oMath xmlns:m="http://schemas.openxmlformats.org/officeDocument/2006/math">
                    <m:sSub>
                      <m:sSubPr>
                        <m:ctrlPr>
                          <a:rPr lang="en-US" sz="1800" b="0" i="1" dirty="0" smtClean="0">
                            <a:latin typeface="Cambria Math" panose="02040503050406030204" pitchFamily="18" charset="0"/>
                          </a:rPr>
                        </m:ctrlPr>
                      </m:sSubPr>
                      <m:e>
                        <m:r>
                          <a:rPr lang="en-US" sz="1800" i="1" dirty="0">
                            <a:latin typeface="Cambria Math" panose="02040503050406030204" pitchFamily="18" charset="0"/>
                          </a:rPr>
                          <m:t>𝐸</m:t>
                        </m:r>
                      </m:e>
                      <m:sub>
                        <m:r>
                          <a:rPr lang="en-US" sz="1800" b="0" i="1" dirty="0" smtClean="0">
                            <a:latin typeface="Cambria Math" panose="02040503050406030204" pitchFamily="18" charset="0"/>
                          </a:rPr>
                          <m:t>𝑘</m:t>
                        </m:r>
                      </m:sub>
                    </m:sSub>
                    <m:r>
                      <a:rPr lang="en-US" sz="1800" i="1" dirty="0">
                        <a:latin typeface="Cambria Math" panose="02040503050406030204" pitchFamily="18" charset="0"/>
                      </a:rPr>
                      <m:t>=</m:t>
                    </m:r>
                    <m:r>
                      <a:rPr lang="en-US" sz="1800" i="1" dirty="0">
                        <a:latin typeface="Cambria Math" panose="02040503050406030204" pitchFamily="18" charset="0"/>
                      </a:rPr>
                      <m:t>𝑚𝑎</m:t>
                    </m:r>
                    <m:r>
                      <a:rPr lang="en-US" sz="1800" i="1" dirty="0">
                        <a:latin typeface="Cambria Math" panose="02040503050406030204" pitchFamily="18" charset="0"/>
                      </a:rPr>
                      <m:t>=</m:t>
                    </m:r>
                    <m:f>
                      <m:fPr>
                        <m:ctrlPr>
                          <a:rPr lang="en-US" sz="1800" i="1" dirty="0" smtClean="0">
                            <a:latin typeface="Cambria Math" panose="02040503050406030204" pitchFamily="18" charset="0"/>
                          </a:rPr>
                        </m:ctrlPr>
                      </m:fPr>
                      <m:num>
                        <m:r>
                          <a:rPr lang="en-US" sz="1800" b="0" i="1" dirty="0" smtClean="0">
                            <a:latin typeface="Cambria Math" panose="02040503050406030204" pitchFamily="18" charset="0"/>
                          </a:rPr>
                          <m:t>1</m:t>
                        </m:r>
                      </m:num>
                      <m:den>
                        <m:r>
                          <a:rPr lang="en-US" sz="1800" b="0" i="1" dirty="0" smtClean="0">
                            <a:latin typeface="Cambria Math" panose="02040503050406030204" pitchFamily="18" charset="0"/>
                          </a:rPr>
                          <m:t>2</m:t>
                        </m:r>
                      </m:den>
                    </m:f>
                    <m:sSup>
                      <m:sSupPr>
                        <m:ctrlPr>
                          <a:rPr lang="en-US" sz="1800" b="0" i="1" dirty="0" smtClean="0">
                            <a:latin typeface="Cambria Math" panose="02040503050406030204" pitchFamily="18" charset="0"/>
                          </a:rPr>
                        </m:ctrlPr>
                      </m:sSupPr>
                      <m:e>
                        <m:r>
                          <a:rPr lang="en-US" sz="1800" i="1" dirty="0">
                            <a:latin typeface="Cambria Math" panose="02040503050406030204" pitchFamily="18" charset="0"/>
                          </a:rPr>
                          <m:t>𝑚𝑣</m:t>
                        </m:r>
                      </m:e>
                      <m:sup>
                        <m:r>
                          <a:rPr lang="en-US" sz="1800" b="0" i="1" dirty="0" smtClean="0">
                            <a:latin typeface="Cambria Math" panose="02040503050406030204" pitchFamily="18" charset="0"/>
                          </a:rPr>
                          <m:t>2</m:t>
                        </m:r>
                      </m:sup>
                    </m:sSup>
                  </m:oMath>
                </a14:m>
                <a:endParaRPr lang="en-US" sz="1400" dirty="0" smtClean="0"/>
              </a:p>
              <a:p>
                <a:r>
                  <a:rPr lang="en-US" sz="1400" dirty="0" smtClean="0"/>
                  <a:t>The same object held at a distance h above the floor has potential energy given by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𝐸</m:t>
                        </m:r>
                      </m:e>
                      <m:sub>
                        <m:r>
                          <a:rPr lang="en-US" sz="1800" b="0" i="1" dirty="0" smtClean="0">
                            <a:latin typeface="Cambria Math" panose="02040503050406030204" pitchFamily="18" charset="0"/>
                          </a:rPr>
                          <m:t>𝑃</m:t>
                        </m:r>
                      </m:sub>
                    </m:sSub>
                    <m:r>
                      <a:rPr lang="en-US" sz="1800" i="1" dirty="0">
                        <a:latin typeface="Cambria Math" panose="02040503050406030204" pitchFamily="18" charset="0"/>
                      </a:rPr>
                      <m:t>=</m:t>
                    </m:r>
                    <m:r>
                      <a:rPr lang="en-US" sz="1800" i="1" dirty="0">
                        <a:latin typeface="Cambria Math" panose="02040503050406030204" pitchFamily="18" charset="0"/>
                      </a:rPr>
                      <m:t>𝑚𝑔h</m:t>
                    </m:r>
                    <m:r>
                      <a:rPr lang="en-US" sz="1800" b="0" i="0" dirty="0" smtClean="0">
                        <a:latin typeface="Cambria Math" panose="02040503050406030204" pitchFamily="18" charset="0"/>
                      </a:rPr>
                      <m:t>;</m:t>
                    </m:r>
                  </m:oMath>
                </a14:m>
                <a:r>
                  <a:rPr lang="en-US" sz="1800" dirty="0" smtClean="0"/>
                  <a:t> </a:t>
                </a:r>
                <a:r>
                  <a:rPr lang="en-US" sz="1400" dirty="0" smtClean="0"/>
                  <a:t>where g is the acceleration of gravity of the earth.</a:t>
                </a:r>
              </a:p>
              <a:p>
                <a:r>
                  <a:rPr lang="en-US" sz="1400" dirty="0" smtClean="0"/>
                  <a:t>If </a:t>
                </a:r>
                <a:r>
                  <a:rPr lang="en-US" sz="1400" dirty="0"/>
                  <a:t>the object </a:t>
                </a:r>
                <a:r>
                  <a:rPr lang="en-US" sz="1400" dirty="0" smtClean="0"/>
                  <a:t>falls </a:t>
                </a:r>
                <a:r>
                  <a:rPr lang="en-US" sz="1400" dirty="0"/>
                  <a:t>to the ground, the work done by gravity would also equal </a:t>
                </a:r>
                <a14:m>
                  <m:oMath xmlns:m="http://schemas.openxmlformats.org/officeDocument/2006/math">
                    <m:r>
                      <a:rPr lang="en-US" sz="1400" i="1" dirty="0">
                        <a:latin typeface="Cambria Math" panose="02040503050406030204" pitchFamily="18" charset="0"/>
                      </a:rPr>
                      <m:t>𝑚𝑔h</m:t>
                    </m:r>
                  </m:oMath>
                </a14:m>
                <a:r>
                  <a:rPr lang="en-US" sz="1400" dirty="0"/>
                  <a:t>. As the object falls, potential energy is converted to kinetic energy. The object's final velocity just before hitting the floor can be determine by equating gain of </a:t>
                </a:r>
                <a:r>
                  <a:rPr lang="en-US" sz="1400" dirty="0" err="1" smtClean="0"/>
                  <a:t>E</a:t>
                </a:r>
                <a:r>
                  <a:rPr lang="en-US" sz="1400" baseline="-25000" dirty="0" err="1" smtClean="0"/>
                  <a:t>k</a:t>
                </a:r>
                <a:r>
                  <a:rPr lang="en-US" sz="1400" dirty="0" smtClean="0"/>
                  <a:t> </a:t>
                </a:r>
                <a:r>
                  <a:rPr lang="en-US" sz="1400" dirty="0"/>
                  <a:t>to loss of </a:t>
                </a:r>
                <a:r>
                  <a:rPr lang="en-US" sz="1400" dirty="0" err="1" smtClean="0"/>
                  <a:t>E</a:t>
                </a:r>
                <a:r>
                  <a:rPr lang="en-US" sz="1400" baseline="-25000" dirty="0" err="1" smtClean="0"/>
                  <a:t>p</a:t>
                </a:r>
                <a:r>
                  <a:rPr lang="en-US" sz="1400" dirty="0" smtClean="0"/>
                  <a:t>:</a:t>
                </a:r>
                <a:endParaRPr lang="en-US" sz="1400" dirty="0"/>
              </a:p>
              <a:p>
                <a:pPr marL="0" indent="0">
                  <a:buNone/>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2</m:t>
                          </m:r>
                        </m:den>
                      </m:f>
                      <m:r>
                        <m:rPr>
                          <m:sty m:val="p"/>
                        </m:rPr>
                        <a:rPr lang="en-US" sz="1400" b="0" i="0" smtClean="0">
                          <a:latin typeface="Cambria Math" panose="02040503050406030204" pitchFamily="18" charset="0"/>
                        </a:rPr>
                        <m:t>m</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𝑣</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𝑚𝑔h</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𝑣</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=2</m:t>
                      </m:r>
                      <m:r>
                        <a:rPr lang="en-US" sz="1400" b="0" i="1" smtClean="0">
                          <a:latin typeface="Cambria Math" panose="02040503050406030204" pitchFamily="18" charset="0"/>
                          <a:ea typeface="Cambria Math" panose="02040503050406030204" pitchFamily="18" charset="0"/>
                        </a:rPr>
                        <m:t>𝑔h</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𝑣</m:t>
                      </m:r>
                      <m:r>
                        <a:rPr lang="en-US" sz="1400" b="0" i="1" smtClean="0">
                          <a:latin typeface="Cambria Math" panose="02040503050406030204" pitchFamily="18" charset="0"/>
                          <a:ea typeface="Cambria Math" panose="02040503050406030204" pitchFamily="18" charset="0"/>
                        </a:rPr>
                        <m:t>=</m:t>
                      </m:r>
                      <m:rad>
                        <m:radPr>
                          <m:degHide m:val="on"/>
                          <m:ctrlPr>
                            <a:rPr lang="en-US" sz="1400" b="0" i="1" smtClean="0">
                              <a:latin typeface="Cambria Math" panose="02040503050406030204" pitchFamily="18" charset="0"/>
                              <a:ea typeface="Cambria Math" panose="02040503050406030204" pitchFamily="18" charset="0"/>
                            </a:rPr>
                          </m:ctrlPr>
                        </m:radPr>
                        <m:deg/>
                        <m:e>
                          <m:r>
                            <a:rPr lang="en-US" sz="1400" b="0" i="1" smtClean="0">
                              <a:latin typeface="Cambria Math" panose="02040503050406030204" pitchFamily="18" charset="0"/>
                              <a:ea typeface="Cambria Math" panose="02040503050406030204" pitchFamily="18" charset="0"/>
                            </a:rPr>
                            <m:t>2</m:t>
                          </m:r>
                          <m:r>
                            <a:rPr lang="en-US" sz="1400" b="0" i="1" smtClean="0">
                              <a:latin typeface="Cambria Math" panose="02040503050406030204" pitchFamily="18" charset="0"/>
                              <a:ea typeface="Cambria Math" panose="02040503050406030204" pitchFamily="18" charset="0"/>
                            </a:rPr>
                            <m:t>𝑔h</m:t>
                          </m:r>
                        </m:e>
                      </m:rad>
                    </m:oMath>
                  </m:oMathPara>
                </a14:m>
                <a:endParaRPr lang="en-US" sz="1400" dirty="0"/>
              </a:p>
              <a:p>
                <a:pPr marL="0" indent="0">
                  <a:buNone/>
                </a:pPr>
                <a:endParaRPr lang="en-US"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66738" y="1326776"/>
                <a:ext cx="8001000" cy="4693024"/>
              </a:xfrm>
              <a:blipFill rotWithShape="0">
                <a:blip r:embed="rId2"/>
                <a:stretch>
                  <a:fillRect l="-686" t="-779" b="-77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pPr>
              <a:defRPr/>
            </a:pPr>
            <a:fld id="{7909B668-493C-4385-B718-92B2551FEF45}" type="datetime3">
              <a:rPr lang="en-US" smtClean="0"/>
              <a:pPr>
                <a:defRPr/>
              </a:pPr>
              <a:t>17 January 2019</a:t>
            </a:fld>
            <a:endParaRPr lang="en-US"/>
          </a:p>
        </p:txBody>
      </p:sp>
      <p:sp>
        <p:nvSpPr>
          <p:cNvPr id="5" name="Footer Placeholder 4"/>
          <p:cNvSpPr>
            <a:spLocks noGrp="1"/>
          </p:cNvSpPr>
          <p:nvPr>
            <p:ph type="ftr" sz="quarter" idx="11"/>
          </p:nvPr>
        </p:nvSpPr>
        <p:spPr/>
        <p:txBody>
          <a:bodyPr/>
          <a:lstStyle/>
          <a:p>
            <a:pPr>
              <a:defRPr/>
            </a:pPr>
            <a:r>
              <a:rPr lang="en-US" dirty="0" smtClean="0"/>
              <a:t>Veton </a:t>
            </a:r>
            <a:r>
              <a:rPr lang="en-US" dirty="0" err="1" smtClean="0"/>
              <a:t>Këpuska</a:t>
            </a:r>
            <a:endParaRPr lang="en-US" dirty="0"/>
          </a:p>
        </p:txBody>
      </p:sp>
      <p:sp>
        <p:nvSpPr>
          <p:cNvPr id="6" name="Slide Number Placeholder 5"/>
          <p:cNvSpPr>
            <a:spLocks noGrp="1"/>
          </p:cNvSpPr>
          <p:nvPr>
            <p:ph type="sldNum" sz="quarter" idx="12"/>
          </p:nvPr>
        </p:nvSpPr>
        <p:spPr/>
        <p:txBody>
          <a:bodyPr/>
          <a:lstStyle/>
          <a:p>
            <a:pPr>
              <a:defRPr/>
            </a:pPr>
            <a:fld id="{C2627980-FD42-4CFA-82B7-2D7C5A40F238}" type="slidenum">
              <a:rPr lang="en-US" smtClean="0"/>
              <a:pPr>
                <a:defRPr/>
              </a:pPr>
              <a:t>22</a:t>
            </a:fld>
            <a:endParaRPr lang="en-US"/>
          </a:p>
        </p:txBody>
      </p:sp>
    </p:spTree>
    <p:extLst>
      <p:ext uri="{BB962C8B-B14F-4D97-AF65-F5344CB8AC3E}">
        <p14:creationId xmlns:p14="http://schemas.microsoft.com/office/powerpoint/2010/main" val="10343024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rgbClr val="0000FF"/>
                </a:solidFill>
              </a:rPr>
              <a:t>Work, Energy, &amp; Power</a:t>
            </a:r>
          </a:p>
        </p:txBody>
      </p:sp>
      <p:sp>
        <p:nvSpPr>
          <p:cNvPr id="3" name="Content Placeholder 2"/>
          <p:cNvSpPr>
            <a:spLocks noGrp="1"/>
          </p:cNvSpPr>
          <p:nvPr>
            <p:ph idx="1"/>
          </p:nvPr>
        </p:nvSpPr>
        <p:spPr>
          <a:xfrm>
            <a:off x="566738" y="1326776"/>
            <a:ext cx="8001000" cy="4693024"/>
          </a:xfrm>
        </p:spPr>
        <p:txBody>
          <a:bodyPr/>
          <a:lstStyle/>
          <a:p>
            <a:pPr marL="342900" indent="-342900">
              <a:buFont typeface="+mj-lt"/>
              <a:buAutoNum type="arabicPeriod" startAt="5"/>
            </a:pPr>
            <a:r>
              <a:rPr lang="en-US" sz="1800" b="1" dirty="0" smtClean="0">
                <a:solidFill>
                  <a:schemeClr val="accent2"/>
                </a:solidFill>
              </a:rPr>
              <a:t>Power: </a:t>
            </a:r>
            <a:endParaRPr lang="en-US" sz="1800" b="1" dirty="0">
              <a:solidFill>
                <a:schemeClr val="accent2"/>
              </a:solidFill>
            </a:endParaRPr>
          </a:p>
          <a:p>
            <a:r>
              <a:rPr lang="en-US" sz="1400" dirty="0" smtClean="0"/>
              <a:t>Power = Work / Time</a:t>
            </a:r>
            <a:endParaRPr lang="en-US" sz="2000" dirty="0" smtClean="0"/>
          </a:p>
          <a:p>
            <a:r>
              <a:rPr lang="en-US" sz="1400" dirty="0" smtClean="0"/>
              <a:t>Power relates to the rate at which work is done</a:t>
            </a:r>
          </a:p>
          <a:p>
            <a:r>
              <a:rPr lang="en-US" sz="1400" dirty="0" smtClean="0"/>
              <a:t>Power is measure in “Watts” = Joules/second</a:t>
            </a:r>
          </a:p>
          <a:p>
            <a:endParaRPr lang="en-US" sz="1400" dirty="0" smtClean="0"/>
          </a:p>
          <a:p>
            <a:pPr marL="342900" indent="-342900">
              <a:buFont typeface="+mj-lt"/>
              <a:buAutoNum type="arabicPeriod" startAt="2"/>
            </a:pPr>
            <a:endParaRPr lang="en-US" sz="1400" dirty="0"/>
          </a:p>
          <a:p>
            <a:pPr marL="0" indent="0">
              <a:buNone/>
            </a:pPr>
            <a:endParaRPr lang="en-US" sz="1600" dirty="0"/>
          </a:p>
        </p:txBody>
      </p:sp>
      <p:sp>
        <p:nvSpPr>
          <p:cNvPr id="4" name="Date Placeholder 3"/>
          <p:cNvSpPr>
            <a:spLocks noGrp="1"/>
          </p:cNvSpPr>
          <p:nvPr>
            <p:ph type="dt" sz="half" idx="10"/>
          </p:nvPr>
        </p:nvSpPr>
        <p:spPr/>
        <p:txBody>
          <a:bodyPr/>
          <a:lstStyle/>
          <a:p>
            <a:pPr>
              <a:defRPr/>
            </a:pPr>
            <a:fld id="{7909B668-493C-4385-B718-92B2551FEF45}" type="datetime3">
              <a:rPr lang="en-US" smtClean="0"/>
              <a:pPr>
                <a:defRPr/>
              </a:pPr>
              <a:t>17 January 2019</a:t>
            </a:fld>
            <a:endParaRPr lang="en-US"/>
          </a:p>
        </p:txBody>
      </p:sp>
      <p:sp>
        <p:nvSpPr>
          <p:cNvPr id="5" name="Footer Placeholder 4"/>
          <p:cNvSpPr>
            <a:spLocks noGrp="1"/>
          </p:cNvSpPr>
          <p:nvPr>
            <p:ph type="ftr" sz="quarter" idx="11"/>
          </p:nvPr>
        </p:nvSpPr>
        <p:spPr/>
        <p:txBody>
          <a:bodyPr/>
          <a:lstStyle/>
          <a:p>
            <a:pPr>
              <a:defRPr/>
            </a:pPr>
            <a:r>
              <a:rPr lang="en-US" dirty="0" smtClean="0"/>
              <a:t>Veton </a:t>
            </a:r>
            <a:r>
              <a:rPr lang="en-US" dirty="0" err="1" smtClean="0"/>
              <a:t>Këpuska</a:t>
            </a:r>
            <a:endParaRPr lang="en-US" dirty="0"/>
          </a:p>
        </p:txBody>
      </p:sp>
      <p:sp>
        <p:nvSpPr>
          <p:cNvPr id="6" name="Slide Number Placeholder 5"/>
          <p:cNvSpPr>
            <a:spLocks noGrp="1"/>
          </p:cNvSpPr>
          <p:nvPr>
            <p:ph type="sldNum" sz="quarter" idx="12"/>
          </p:nvPr>
        </p:nvSpPr>
        <p:spPr/>
        <p:txBody>
          <a:bodyPr/>
          <a:lstStyle/>
          <a:p>
            <a:pPr>
              <a:defRPr/>
            </a:pPr>
            <a:fld id="{C2627980-FD42-4CFA-82B7-2D7C5A40F238}" type="slidenum">
              <a:rPr lang="en-US" smtClean="0"/>
              <a:pPr>
                <a:defRPr/>
              </a:pPr>
              <a:t>23</a:t>
            </a:fld>
            <a:endParaRPr lang="en-US"/>
          </a:p>
        </p:txBody>
      </p:sp>
    </p:spTree>
    <p:extLst>
      <p:ext uri="{BB962C8B-B14F-4D97-AF65-F5344CB8AC3E}">
        <p14:creationId xmlns:p14="http://schemas.microsoft.com/office/powerpoint/2010/main" val="24353819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b="1" dirty="0" smtClean="0">
                <a:solidFill>
                  <a:srgbClr val="0000FF"/>
                </a:solidFill>
              </a:rPr>
              <a:t>Modeling of Speech Propagation</a:t>
            </a:r>
            <a:endParaRPr lang="en-US" b="1" dirty="0">
              <a:solidFill>
                <a:srgbClr val="0000FF"/>
              </a:solidFill>
            </a:endParaRPr>
          </a:p>
        </p:txBody>
      </p:sp>
      <p:sp>
        <p:nvSpPr>
          <p:cNvPr id="8" name="Subtitle 7"/>
          <p:cNvSpPr>
            <a:spLocks noGrp="1"/>
          </p:cNvSpPr>
          <p:nvPr>
            <p:ph type="subTitle" idx="1"/>
          </p:nvPr>
        </p:nvSpPr>
        <p:spPr/>
        <p:txBody>
          <a:bodyPr/>
          <a:lstStyle/>
          <a:p>
            <a:endParaRPr lang="en-US"/>
          </a:p>
        </p:txBody>
      </p:sp>
      <p:sp>
        <p:nvSpPr>
          <p:cNvPr id="4" name="Date Placeholder 3"/>
          <p:cNvSpPr>
            <a:spLocks noGrp="1"/>
          </p:cNvSpPr>
          <p:nvPr>
            <p:ph type="dt" sz="half" idx="10"/>
          </p:nvPr>
        </p:nvSpPr>
        <p:spPr/>
        <p:txBody>
          <a:bodyPr/>
          <a:lstStyle/>
          <a:p>
            <a:pPr>
              <a:defRPr/>
            </a:pPr>
            <a:fld id="{7909B668-493C-4385-B718-92B2551FEF45}" type="datetime3">
              <a:rPr lang="en-US" smtClean="0"/>
              <a:pPr>
                <a:defRPr/>
              </a:pPr>
              <a:t>17 January 2019</a:t>
            </a:fld>
            <a:endParaRPr lang="en-US"/>
          </a:p>
        </p:txBody>
      </p:sp>
      <p:sp>
        <p:nvSpPr>
          <p:cNvPr id="5" name="Footer Placeholder 4"/>
          <p:cNvSpPr>
            <a:spLocks noGrp="1"/>
          </p:cNvSpPr>
          <p:nvPr>
            <p:ph type="ftr" sz="quarter" idx="11"/>
          </p:nvPr>
        </p:nvSpPr>
        <p:spPr/>
        <p:txBody>
          <a:bodyPr/>
          <a:lstStyle/>
          <a:p>
            <a:pPr>
              <a:defRPr/>
            </a:pPr>
            <a:r>
              <a:rPr lang="en-US" smtClean="0"/>
              <a:t>Veton Këpuska</a:t>
            </a:r>
            <a:endParaRPr lang="en-US"/>
          </a:p>
        </p:txBody>
      </p:sp>
      <p:sp>
        <p:nvSpPr>
          <p:cNvPr id="6" name="Slide Number Placeholder 5"/>
          <p:cNvSpPr>
            <a:spLocks noGrp="1"/>
          </p:cNvSpPr>
          <p:nvPr>
            <p:ph type="sldNum" sz="quarter" idx="12"/>
          </p:nvPr>
        </p:nvSpPr>
        <p:spPr/>
        <p:txBody>
          <a:bodyPr/>
          <a:lstStyle/>
          <a:p>
            <a:pPr>
              <a:defRPr/>
            </a:pPr>
            <a:fld id="{C2627980-FD42-4CFA-82B7-2D7C5A40F238}" type="slidenum">
              <a:rPr lang="en-US" smtClean="0"/>
              <a:pPr>
                <a:defRPr/>
              </a:pPr>
              <a:t>24</a:t>
            </a:fld>
            <a:endParaRPr lang="en-US"/>
          </a:p>
        </p:txBody>
      </p:sp>
    </p:spTree>
    <p:extLst>
      <p:ext uri="{BB962C8B-B14F-4D97-AF65-F5344CB8AC3E}">
        <p14:creationId xmlns:p14="http://schemas.microsoft.com/office/powerpoint/2010/main" val="3095476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Sound</a:t>
            </a:r>
            <a:endParaRPr lang="en-US" dirty="0"/>
          </a:p>
        </p:txBody>
      </p:sp>
      <p:sp>
        <p:nvSpPr>
          <p:cNvPr id="3" name="Content Placeholder 2"/>
          <p:cNvSpPr>
            <a:spLocks noGrp="1"/>
          </p:cNvSpPr>
          <p:nvPr>
            <p:ph idx="1"/>
          </p:nvPr>
        </p:nvSpPr>
        <p:spPr/>
        <p:txBody>
          <a:bodyPr/>
          <a:lstStyle/>
          <a:p>
            <a:r>
              <a:rPr lang="en-US" dirty="0"/>
              <a:t>In </a:t>
            </a:r>
            <a:r>
              <a:rPr lang="en-US" dirty="0" smtClean="0"/>
              <a:t>physics: </a:t>
            </a:r>
          </a:p>
          <a:p>
            <a:pPr lvl="1"/>
            <a:r>
              <a:rPr lang="en-US" dirty="0" smtClean="0"/>
              <a:t>sound </a:t>
            </a:r>
            <a:r>
              <a:rPr lang="en-US" dirty="0"/>
              <a:t>is a vibration that propagates as a typically audible </a:t>
            </a:r>
            <a:r>
              <a:rPr lang="en-US" dirty="0" smtClean="0"/>
              <a:t>wave </a:t>
            </a:r>
            <a:r>
              <a:rPr lang="en-US" dirty="0"/>
              <a:t>of </a:t>
            </a:r>
            <a:r>
              <a:rPr lang="en-US" b="1" dirty="0">
                <a:solidFill>
                  <a:srgbClr val="FF0000"/>
                </a:solidFill>
              </a:rPr>
              <a:t>pressure</a:t>
            </a:r>
            <a:r>
              <a:rPr lang="en-US" dirty="0"/>
              <a:t> and </a:t>
            </a:r>
            <a:r>
              <a:rPr lang="en-US" b="1" dirty="0">
                <a:solidFill>
                  <a:srgbClr val="FF0000"/>
                </a:solidFill>
              </a:rPr>
              <a:t>displacement</a:t>
            </a:r>
            <a:r>
              <a:rPr lang="en-US" dirty="0"/>
              <a:t>, through a medium such as air or water. </a:t>
            </a:r>
            <a:endParaRPr lang="en-US" dirty="0" smtClean="0"/>
          </a:p>
          <a:p>
            <a:r>
              <a:rPr lang="en-US" dirty="0" smtClean="0"/>
              <a:t>In physiology and psychology:</a:t>
            </a:r>
          </a:p>
          <a:p>
            <a:pPr lvl="1"/>
            <a:r>
              <a:rPr lang="en-US" dirty="0" smtClean="0"/>
              <a:t>sound </a:t>
            </a:r>
            <a:r>
              <a:rPr lang="en-US" dirty="0"/>
              <a:t>is the </a:t>
            </a:r>
            <a:r>
              <a:rPr lang="en-US" b="1" dirty="0">
                <a:solidFill>
                  <a:srgbClr val="FF0000"/>
                </a:solidFill>
              </a:rPr>
              <a:t>reception</a:t>
            </a:r>
            <a:r>
              <a:rPr lang="en-US" dirty="0"/>
              <a:t> of such waves and their </a:t>
            </a:r>
            <a:r>
              <a:rPr lang="en-US" b="1" dirty="0">
                <a:solidFill>
                  <a:srgbClr val="FF0000"/>
                </a:solidFill>
              </a:rPr>
              <a:t>perception</a:t>
            </a:r>
            <a:r>
              <a:rPr lang="en-US" dirty="0"/>
              <a:t> by the brain</a:t>
            </a:r>
          </a:p>
        </p:txBody>
      </p:sp>
      <p:sp>
        <p:nvSpPr>
          <p:cNvPr id="4" name="Date Placeholder 3"/>
          <p:cNvSpPr>
            <a:spLocks noGrp="1"/>
          </p:cNvSpPr>
          <p:nvPr>
            <p:ph type="dt" sz="half" idx="10"/>
          </p:nvPr>
        </p:nvSpPr>
        <p:spPr/>
        <p:txBody>
          <a:bodyPr/>
          <a:lstStyle/>
          <a:p>
            <a:pPr>
              <a:defRPr/>
            </a:pPr>
            <a:fld id="{7909B668-493C-4385-B718-92B2551FEF45}" type="datetime3">
              <a:rPr lang="en-US" smtClean="0"/>
              <a:pPr>
                <a:defRPr/>
              </a:pPr>
              <a:t>17 January 2019</a:t>
            </a:fld>
            <a:endParaRPr lang="en-US"/>
          </a:p>
        </p:txBody>
      </p:sp>
      <p:sp>
        <p:nvSpPr>
          <p:cNvPr id="5" name="Footer Placeholder 4"/>
          <p:cNvSpPr>
            <a:spLocks noGrp="1"/>
          </p:cNvSpPr>
          <p:nvPr>
            <p:ph type="ftr" sz="quarter" idx="11"/>
          </p:nvPr>
        </p:nvSpPr>
        <p:spPr/>
        <p:txBody>
          <a:bodyPr/>
          <a:lstStyle/>
          <a:p>
            <a:pPr>
              <a:defRPr/>
            </a:pPr>
            <a:r>
              <a:rPr lang="en-US" smtClean="0"/>
              <a:t>Veton Këpuska</a:t>
            </a:r>
            <a:endParaRPr lang="en-US"/>
          </a:p>
        </p:txBody>
      </p:sp>
      <p:sp>
        <p:nvSpPr>
          <p:cNvPr id="6" name="Slide Number Placeholder 5"/>
          <p:cNvSpPr>
            <a:spLocks noGrp="1"/>
          </p:cNvSpPr>
          <p:nvPr>
            <p:ph type="sldNum" sz="quarter" idx="12"/>
          </p:nvPr>
        </p:nvSpPr>
        <p:spPr/>
        <p:txBody>
          <a:bodyPr/>
          <a:lstStyle/>
          <a:p>
            <a:pPr>
              <a:defRPr/>
            </a:pPr>
            <a:fld id="{C2627980-FD42-4CFA-82B7-2D7C5A40F238}" type="slidenum">
              <a:rPr lang="en-US" smtClean="0"/>
              <a:pPr>
                <a:defRPr/>
              </a:pPr>
              <a:t>25</a:t>
            </a:fld>
            <a:endParaRPr lang="en-US"/>
          </a:p>
        </p:txBody>
      </p:sp>
    </p:spTree>
    <p:extLst>
      <p:ext uri="{BB962C8B-B14F-4D97-AF65-F5344CB8AC3E}">
        <p14:creationId xmlns:p14="http://schemas.microsoft.com/office/powerpoint/2010/main" val="41591042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Adiabatic Process</a:t>
            </a:r>
            <a:endParaRPr lang="en-US" dirty="0"/>
          </a:p>
        </p:txBody>
      </p:sp>
      <p:sp>
        <p:nvSpPr>
          <p:cNvPr id="3" name="Content Placeholder 2"/>
          <p:cNvSpPr>
            <a:spLocks noGrp="1"/>
          </p:cNvSpPr>
          <p:nvPr>
            <p:ph idx="1"/>
          </p:nvPr>
        </p:nvSpPr>
        <p:spPr/>
        <p:txBody>
          <a:bodyPr/>
          <a:lstStyle/>
          <a:p>
            <a:pPr eaLnBrk="1" hangingPunct="1">
              <a:lnSpc>
                <a:spcPct val="90000"/>
              </a:lnSpc>
            </a:pPr>
            <a:r>
              <a:rPr lang="en-US" sz="2000" dirty="0"/>
              <a:t>In audible range a propagation of sound wave is considered to be an </a:t>
            </a:r>
            <a:r>
              <a:rPr lang="en-US" sz="2000" b="1" i="1" dirty="0">
                <a:solidFill>
                  <a:srgbClr val="FF3399"/>
                </a:solidFill>
              </a:rPr>
              <a:t>adiabatic</a:t>
            </a:r>
            <a:r>
              <a:rPr lang="en-US" sz="2000" dirty="0"/>
              <a:t> process, that is, </a:t>
            </a:r>
          </a:p>
          <a:p>
            <a:pPr lvl="1" eaLnBrk="1" hangingPunct="1">
              <a:lnSpc>
                <a:spcPct val="90000"/>
              </a:lnSpc>
            </a:pPr>
            <a:r>
              <a:rPr lang="en-US" sz="1700" dirty="0"/>
              <a:t>heat generated by particle collision during pressure fluctuations, has no time to dissipate away and therefore temperature changes occur locally in the medium.</a:t>
            </a:r>
          </a:p>
          <a:p>
            <a:endParaRPr lang="en-US" dirty="0"/>
          </a:p>
        </p:txBody>
      </p:sp>
      <p:sp>
        <p:nvSpPr>
          <p:cNvPr id="4" name="Date Placeholder 3"/>
          <p:cNvSpPr>
            <a:spLocks noGrp="1"/>
          </p:cNvSpPr>
          <p:nvPr>
            <p:ph type="dt" sz="half" idx="10"/>
          </p:nvPr>
        </p:nvSpPr>
        <p:spPr/>
        <p:txBody>
          <a:bodyPr/>
          <a:lstStyle/>
          <a:p>
            <a:pPr>
              <a:defRPr/>
            </a:pPr>
            <a:fld id="{7909B668-493C-4385-B718-92B2551FEF45}" type="datetime3">
              <a:rPr lang="en-US" smtClean="0"/>
              <a:pPr>
                <a:defRPr/>
              </a:pPr>
              <a:t>17 January 2019</a:t>
            </a:fld>
            <a:endParaRPr lang="en-US"/>
          </a:p>
        </p:txBody>
      </p:sp>
      <p:sp>
        <p:nvSpPr>
          <p:cNvPr id="5" name="Footer Placeholder 4"/>
          <p:cNvSpPr>
            <a:spLocks noGrp="1"/>
          </p:cNvSpPr>
          <p:nvPr>
            <p:ph type="ftr" sz="quarter" idx="11"/>
          </p:nvPr>
        </p:nvSpPr>
        <p:spPr/>
        <p:txBody>
          <a:bodyPr/>
          <a:lstStyle/>
          <a:p>
            <a:pPr>
              <a:defRPr/>
            </a:pPr>
            <a:r>
              <a:rPr lang="en-US" smtClean="0"/>
              <a:t>Veton Këpuska</a:t>
            </a:r>
            <a:endParaRPr lang="en-US"/>
          </a:p>
        </p:txBody>
      </p:sp>
      <p:sp>
        <p:nvSpPr>
          <p:cNvPr id="6" name="Slide Number Placeholder 5"/>
          <p:cNvSpPr>
            <a:spLocks noGrp="1"/>
          </p:cNvSpPr>
          <p:nvPr>
            <p:ph type="sldNum" sz="quarter" idx="12"/>
          </p:nvPr>
        </p:nvSpPr>
        <p:spPr/>
        <p:txBody>
          <a:bodyPr/>
          <a:lstStyle/>
          <a:p>
            <a:pPr>
              <a:defRPr/>
            </a:pPr>
            <a:fld id="{C2627980-FD42-4CFA-82B7-2D7C5A40F238}" type="slidenum">
              <a:rPr lang="en-US" smtClean="0"/>
              <a:pPr>
                <a:defRPr/>
              </a:pPr>
              <a:t>26</a:t>
            </a:fld>
            <a:endParaRPr lang="en-US"/>
          </a:p>
        </p:txBody>
      </p:sp>
    </p:spTree>
    <p:extLst>
      <p:ext uri="{BB962C8B-B14F-4D97-AF65-F5344CB8AC3E}">
        <p14:creationId xmlns:p14="http://schemas.microsoft.com/office/powerpoint/2010/main" val="24047846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idx="1"/>
          </p:nvPr>
        </p:nvSpPr>
        <p:spPr/>
        <p:txBody>
          <a:bodyPr/>
          <a:lstStyle/>
          <a:p>
            <a:r>
              <a:rPr lang="en-US" dirty="0"/>
              <a:t>Sound is defined by ANSI/ASA S1.1-2013 </a:t>
            </a:r>
            <a:r>
              <a:rPr lang="en-US" dirty="0" smtClean="0"/>
              <a:t>as: </a:t>
            </a:r>
          </a:p>
          <a:p>
            <a:pPr lvl="1"/>
            <a:r>
              <a:rPr lang="en-US" dirty="0" smtClean="0"/>
              <a:t>Oscillation </a:t>
            </a:r>
            <a:r>
              <a:rPr lang="en-US" dirty="0"/>
              <a:t>in pressure, stress, particle displacement, particle velocity, etc., propagated in a medium with internal forces (e.g., elastic or viscous), or the superposition of such propagated oscillation. </a:t>
            </a:r>
            <a:endParaRPr lang="en-US" dirty="0" smtClean="0"/>
          </a:p>
          <a:p>
            <a:pPr lvl="1"/>
            <a:r>
              <a:rPr lang="en-US" dirty="0" smtClean="0"/>
              <a:t>Auditory </a:t>
            </a:r>
            <a:r>
              <a:rPr lang="en-US" dirty="0"/>
              <a:t>sensation evoked by the oscillation described </a:t>
            </a:r>
            <a:r>
              <a:rPr lang="en-US" dirty="0" smtClean="0"/>
              <a:t>previously.</a:t>
            </a:r>
            <a:endParaRPr lang="en-US" dirty="0"/>
          </a:p>
        </p:txBody>
      </p:sp>
      <p:sp>
        <p:nvSpPr>
          <p:cNvPr id="4" name="Date Placeholder 3"/>
          <p:cNvSpPr>
            <a:spLocks noGrp="1"/>
          </p:cNvSpPr>
          <p:nvPr>
            <p:ph type="dt" sz="half" idx="10"/>
          </p:nvPr>
        </p:nvSpPr>
        <p:spPr/>
        <p:txBody>
          <a:bodyPr/>
          <a:lstStyle/>
          <a:p>
            <a:pPr>
              <a:defRPr/>
            </a:pPr>
            <a:fld id="{7909B668-493C-4385-B718-92B2551FEF45}" type="datetime3">
              <a:rPr lang="en-US" smtClean="0"/>
              <a:pPr>
                <a:defRPr/>
              </a:pPr>
              <a:t>17 January 2019</a:t>
            </a:fld>
            <a:endParaRPr lang="en-US"/>
          </a:p>
        </p:txBody>
      </p:sp>
      <p:sp>
        <p:nvSpPr>
          <p:cNvPr id="5" name="Footer Placeholder 4"/>
          <p:cNvSpPr>
            <a:spLocks noGrp="1"/>
          </p:cNvSpPr>
          <p:nvPr>
            <p:ph type="ftr" sz="quarter" idx="11"/>
          </p:nvPr>
        </p:nvSpPr>
        <p:spPr/>
        <p:txBody>
          <a:bodyPr/>
          <a:lstStyle/>
          <a:p>
            <a:pPr>
              <a:defRPr/>
            </a:pPr>
            <a:r>
              <a:rPr lang="en-US" smtClean="0"/>
              <a:t>Veton Këpuska</a:t>
            </a:r>
            <a:endParaRPr lang="en-US"/>
          </a:p>
        </p:txBody>
      </p:sp>
      <p:sp>
        <p:nvSpPr>
          <p:cNvPr id="6" name="Slide Number Placeholder 5"/>
          <p:cNvSpPr>
            <a:spLocks noGrp="1"/>
          </p:cNvSpPr>
          <p:nvPr>
            <p:ph type="sldNum" sz="quarter" idx="12"/>
          </p:nvPr>
        </p:nvSpPr>
        <p:spPr/>
        <p:txBody>
          <a:bodyPr/>
          <a:lstStyle/>
          <a:p>
            <a:pPr>
              <a:defRPr/>
            </a:pPr>
            <a:fld id="{C2627980-FD42-4CFA-82B7-2D7C5A40F238}" type="slidenum">
              <a:rPr lang="en-US" smtClean="0"/>
              <a:pPr>
                <a:defRPr/>
              </a:pPr>
              <a:t>27</a:t>
            </a:fld>
            <a:endParaRPr lang="en-US"/>
          </a:p>
        </p:txBody>
      </p:sp>
    </p:spTree>
    <p:extLst>
      <p:ext uri="{BB962C8B-B14F-4D97-AF65-F5344CB8AC3E}">
        <p14:creationId xmlns:p14="http://schemas.microsoft.com/office/powerpoint/2010/main" val="9561859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Physics of Sound</a:t>
            </a:r>
            <a:endParaRPr lang="en-US" dirty="0"/>
          </a:p>
        </p:txBody>
      </p:sp>
      <p:sp>
        <p:nvSpPr>
          <p:cNvPr id="3" name="Content Placeholder 2"/>
          <p:cNvSpPr>
            <a:spLocks noGrp="1"/>
          </p:cNvSpPr>
          <p:nvPr>
            <p:ph idx="1"/>
          </p:nvPr>
        </p:nvSpPr>
        <p:spPr>
          <a:xfrm>
            <a:off x="566737" y="1317812"/>
            <a:ext cx="8030415" cy="4701988"/>
          </a:xfrm>
        </p:spPr>
        <p:txBody>
          <a:bodyPr/>
          <a:lstStyle/>
          <a:p>
            <a:r>
              <a:rPr lang="en-US" sz="1800" dirty="0" smtClean="0"/>
              <a:t>The </a:t>
            </a:r>
            <a:r>
              <a:rPr lang="en-US" sz="1800" dirty="0"/>
              <a:t>sound waves are generated by a sound source, such as the vibrating diaphragm of a stereo speaker. The sound source creates vibrations in the surrounding medium. As the source continues to vibrate the medium, the vibrations propagate away from the source at the speed of sound, thus forming the sound wave. </a:t>
            </a:r>
            <a:endParaRPr lang="en-US" sz="1800" dirty="0" smtClean="0"/>
          </a:p>
          <a:p>
            <a:r>
              <a:rPr lang="en-US" sz="1800" dirty="0" smtClean="0"/>
              <a:t>At </a:t>
            </a:r>
            <a:r>
              <a:rPr lang="en-US" sz="1800" dirty="0"/>
              <a:t>a fixed distance from the source, the pressure, velocity, and displacement of the medium vary in time. At an instant in time, the pressure, velocity, and displacement vary in space. </a:t>
            </a:r>
            <a:endParaRPr lang="en-US" sz="1800" dirty="0" smtClean="0"/>
          </a:p>
          <a:p>
            <a:r>
              <a:rPr lang="en-US" sz="1800" dirty="0" smtClean="0"/>
              <a:t>Note </a:t>
            </a:r>
            <a:r>
              <a:rPr lang="en-US" sz="1800" dirty="0"/>
              <a:t>that the particles of the medium do not travel with the sound wave. This is intuitively obvious for a solid, and the same is true for liquids and </a:t>
            </a:r>
            <a:r>
              <a:rPr lang="en-US" sz="1800" dirty="0" smtClean="0"/>
              <a:t>gases; that </a:t>
            </a:r>
            <a:r>
              <a:rPr lang="en-US" sz="1800" dirty="0"/>
              <a:t>is, the vibrations of particles in the gas or liquid transport the vibrations, while the </a:t>
            </a:r>
            <a:r>
              <a:rPr lang="en-US" sz="1800" i="1" dirty="0"/>
              <a:t>average</a:t>
            </a:r>
            <a:r>
              <a:rPr lang="en-US" sz="1800" dirty="0"/>
              <a:t> position of the particles over time does not </a:t>
            </a:r>
            <a:r>
              <a:rPr lang="en-US" sz="1800" dirty="0" smtClean="0"/>
              <a:t>change. </a:t>
            </a:r>
          </a:p>
          <a:p>
            <a:r>
              <a:rPr lang="en-US" sz="1800" dirty="0" smtClean="0"/>
              <a:t>During </a:t>
            </a:r>
            <a:r>
              <a:rPr lang="en-US" sz="1800" dirty="0"/>
              <a:t>propagation, waves can be </a:t>
            </a:r>
            <a:r>
              <a:rPr lang="en-US" sz="1800" dirty="0">
                <a:hlinkClick r:id="rId2" tooltip="Reflection (physics)"/>
              </a:rPr>
              <a:t>reflected</a:t>
            </a:r>
            <a:r>
              <a:rPr lang="en-US" sz="1800" dirty="0"/>
              <a:t>, </a:t>
            </a:r>
            <a:r>
              <a:rPr lang="en-US" sz="1800" dirty="0">
                <a:hlinkClick r:id="rId3" tooltip="Refraction"/>
              </a:rPr>
              <a:t>refracted</a:t>
            </a:r>
            <a:r>
              <a:rPr lang="en-US" sz="1800" dirty="0"/>
              <a:t>, or </a:t>
            </a:r>
            <a:r>
              <a:rPr lang="en-US" sz="1800" dirty="0">
                <a:hlinkClick r:id="rId4" tooltip="Attenuation"/>
              </a:rPr>
              <a:t>attenuated</a:t>
            </a:r>
            <a:r>
              <a:rPr lang="en-US" sz="1800" dirty="0"/>
              <a:t> by the medium.</a:t>
            </a:r>
            <a:r>
              <a:rPr lang="en-US" sz="1800" baseline="30000" dirty="0">
                <a:hlinkClick r:id="rId5"/>
              </a:rPr>
              <a:t>[4]</a:t>
            </a:r>
            <a:endParaRPr lang="en-US" sz="1800" dirty="0"/>
          </a:p>
        </p:txBody>
      </p:sp>
      <p:sp>
        <p:nvSpPr>
          <p:cNvPr id="4" name="Date Placeholder 3"/>
          <p:cNvSpPr>
            <a:spLocks noGrp="1"/>
          </p:cNvSpPr>
          <p:nvPr>
            <p:ph type="dt" sz="half" idx="10"/>
          </p:nvPr>
        </p:nvSpPr>
        <p:spPr/>
        <p:txBody>
          <a:bodyPr/>
          <a:lstStyle/>
          <a:p>
            <a:pPr>
              <a:defRPr/>
            </a:pPr>
            <a:fld id="{7909B668-493C-4385-B718-92B2551FEF45}" type="datetime3">
              <a:rPr lang="en-US" smtClean="0"/>
              <a:pPr>
                <a:defRPr/>
              </a:pPr>
              <a:t>17 January 2019</a:t>
            </a:fld>
            <a:endParaRPr lang="en-US"/>
          </a:p>
        </p:txBody>
      </p:sp>
      <p:sp>
        <p:nvSpPr>
          <p:cNvPr id="5" name="Footer Placeholder 4"/>
          <p:cNvSpPr>
            <a:spLocks noGrp="1"/>
          </p:cNvSpPr>
          <p:nvPr>
            <p:ph type="ftr" sz="quarter" idx="11"/>
          </p:nvPr>
        </p:nvSpPr>
        <p:spPr/>
        <p:txBody>
          <a:bodyPr/>
          <a:lstStyle/>
          <a:p>
            <a:pPr>
              <a:defRPr/>
            </a:pPr>
            <a:r>
              <a:rPr lang="en-US" smtClean="0"/>
              <a:t>Veton Këpuska</a:t>
            </a:r>
            <a:endParaRPr lang="en-US"/>
          </a:p>
        </p:txBody>
      </p:sp>
      <p:sp>
        <p:nvSpPr>
          <p:cNvPr id="6" name="Slide Number Placeholder 5"/>
          <p:cNvSpPr>
            <a:spLocks noGrp="1"/>
          </p:cNvSpPr>
          <p:nvPr>
            <p:ph type="sldNum" sz="quarter" idx="12"/>
          </p:nvPr>
        </p:nvSpPr>
        <p:spPr/>
        <p:txBody>
          <a:bodyPr/>
          <a:lstStyle/>
          <a:p>
            <a:pPr>
              <a:defRPr/>
            </a:pPr>
            <a:fld id="{C2627980-FD42-4CFA-82B7-2D7C5A40F238}" type="slidenum">
              <a:rPr lang="en-US" smtClean="0"/>
              <a:pPr>
                <a:defRPr/>
              </a:pPr>
              <a:t>28</a:t>
            </a:fld>
            <a:endParaRPr lang="en-US"/>
          </a:p>
        </p:txBody>
      </p:sp>
    </p:spTree>
    <p:extLst>
      <p:ext uri="{BB962C8B-B14F-4D97-AF65-F5344CB8AC3E}">
        <p14:creationId xmlns:p14="http://schemas.microsoft.com/office/powerpoint/2010/main" val="8810942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Sound Propagation</a:t>
            </a:r>
            <a:endParaRPr lang="en-US" dirty="0"/>
          </a:p>
        </p:txBody>
      </p:sp>
      <p:sp>
        <p:nvSpPr>
          <p:cNvPr id="3" name="Content Placeholder 2"/>
          <p:cNvSpPr>
            <a:spLocks noGrp="1"/>
          </p:cNvSpPr>
          <p:nvPr>
            <p:ph idx="1"/>
          </p:nvPr>
        </p:nvSpPr>
        <p:spPr/>
        <p:txBody>
          <a:bodyPr/>
          <a:lstStyle/>
          <a:p>
            <a:r>
              <a:rPr lang="en-US" sz="1600" dirty="0"/>
              <a:t>The behavior of sound propagation is generally affected by three things:</a:t>
            </a:r>
          </a:p>
          <a:p>
            <a:endParaRPr lang="en-US" sz="1600" dirty="0"/>
          </a:p>
          <a:p>
            <a:pPr>
              <a:buFont typeface="+mj-lt"/>
              <a:buAutoNum type="arabicPeriod"/>
            </a:pPr>
            <a:r>
              <a:rPr lang="en-US" sz="1600" dirty="0" smtClean="0"/>
              <a:t>Sound exhibits a </a:t>
            </a:r>
            <a:r>
              <a:rPr lang="en-US" sz="1600" dirty="0"/>
              <a:t>complex relationship between the density and pressure of the medium. </a:t>
            </a:r>
            <a:r>
              <a:rPr lang="en-US" sz="1600" dirty="0" smtClean="0"/>
              <a:t/>
            </a:r>
            <a:br>
              <a:rPr lang="en-US" sz="1600" dirty="0" smtClean="0"/>
            </a:br>
            <a:r>
              <a:rPr lang="en-US" sz="1600" dirty="0" smtClean="0"/>
              <a:t>This </a:t>
            </a:r>
            <a:r>
              <a:rPr lang="en-US" sz="1600" dirty="0"/>
              <a:t>relationship, affected by temperature, determines the speed of sound within the medium.</a:t>
            </a:r>
          </a:p>
          <a:p>
            <a:pPr>
              <a:buFont typeface="+mj-lt"/>
              <a:buAutoNum type="arabicPeriod"/>
            </a:pPr>
            <a:r>
              <a:rPr lang="en-US" sz="1600" dirty="0" smtClean="0"/>
              <a:t>Sound is dependent on Motion </a:t>
            </a:r>
            <a:r>
              <a:rPr lang="en-US" sz="1600" dirty="0"/>
              <a:t>of the medium itself. </a:t>
            </a:r>
            <a:r>
              <a:rPr lang="en-US" sz="1600" dirty="0" smtClean="0"/>
              <a:t/>
            </a:r>
            <a:br>
              <a:rPr lang="en-US" sz="1600" dirty="0" smtClean="0"/>
            </a:br>
            <a:r>
              <a:rPr lang="en-US" sz="1600" dirty="0" smtClean="0"/>
              <a:t>If </a:t>
            </a:r>
            <a:r>
              <a:rPr lang="en-US" sz="1600" dirty="0"/>
              <a:t>the medium is moving, this movement may increase or decrease the absolute speed of the sound wave depending on the direction of the </a:t>
            </a:r>
            <a:r>
              <a:rPr lang="en-US" sz="1600" dirty="0" smtClean="0"/>
              <a:t>movement</a:t>
            </a:r>
          </a:p>
          <a:p>
            <a:pPr>
              <a:buFont typeface="+mj-lt"/>
              <a:buAutoNum type="arabicPeriod"/>
            </a:pPr>
            <a:r>
              <a:rPr lang="en-US" sz="1600" dirty="0" smtClean="0"/>
              <a:t>Sound also is affected by the </a:t>
            </a:r>
            <a:r>
              <a:rPr lang="en-US" sz="1600" dirty="0"/>
              <a:t>viscosity of the medium. </a:t>
            </a:r>
            <a:r>
              <a:rPr lang="en-US" sz="1600" dirty="0" smtClean="0"/>
              <a:t/>
            </a:r>
            <a:br>
              <a:rPr lang="en-US" sz="1600" dirty="0" smtClean="0"/>
            </a:br>
            <a:r>
              <a:rPr lang="en-US" sz="1600" dirty="0" smtClean="0"/>
              <a:t>Medium </a:t>
            </a:r>
            <a:r>
              <a:rPr lang="en-US" sz="1600" dirty="0"/>
              <a:t>viscosity determines the rate at which sound is attenuated. For many media, such as air or water, attenuation due to viscosity is negligible.</a:t>
            </a:r>
          </a:p>
        </p:txBody>
      </p:sp>
      <p:sp>
        <p:nvSpPr>
          <p:cNvPr id="4" name="Date Placeholder 3"/>
          <p:cNvSpPr>
            <a:spLocks noGrp="1"/>
          </p:cNvSpPr>
          <p:nvPr>
            <p:ph type="dt" sz="half" idx="10"/>
          </p:nvPr>
        </p:nvSpPr>
        <p:spPr/>
        <p:txBody>
          <a:bodyPr/>
          <a:lstStyle/>
          <a:p>
            <a:pPr>
              <a:defRPr/>
            </a:pPr>
            <a:fld id="{7909B668-493C-4385-B718-92B2551FEF45}" type="datetime3">
              <a:rPr lang="en-US" smtClean="0"/>
              <a:pPr>
                <a:defRPr/>
              </a:pPr>
              <a:t>17 January 2019</a:t>
            </a:fld>
            <a:endParaRPr lang="en-US"/>
          </a:p>
        </p:txBody>
      </p:sp>
      <p:sp>
        <p:nvSpPr>
          <p:cNvPr id="5" name="Footer Placeholder 4"/>
          <p:cNvSpPr>
            <a:spLocks noGrp="1"/>
          </p:cNvSpPr>
          <p:nvPr>
            <p:ph type="ftr" sz="quarter" idx="11"/>
          </p:nvPr>
        </p:nvSpPr>
        <p:spPr/>
        <p:txBody>
          <a:bodyPr/>
          <a:lstStyle/>
          <a:p>
            <a:pPr>
              <a:defRPr/>
            </a:pPr>
            <a:r>
              <a:rPr lang="en-US" smtClean="0"/>
              <a:t>Veton Këpuska</a:t>
            </a:r>
            <a:endParaRPr lang="en-US"/>
          </a:p>
        </p:txBody>
      </p:sp>
      <p:sp>
        <p:nvSpPr>
          <p:cNvPr id="6" name="Slide Number Placeholder 5"/>
          <p:cNvSpPr>
            <a:spLocks noGrp="1"/>
          </p:cNvSpPr>
          <p:nvPr>
            <p:ph type="sldNum" sz="quarter" idx="12"/>
          </p:nvPr>
        </p:nvSpPr>
        <p:spPr/>
        <p:txBody>
          <a:bodyPr/>
          <a:lstStyle/>
          <a:p>
            <a:pPr>
              <a:defRPr/>
            </a:pPr>
            <a:fld id="{C2627980-FD42-4CFA-82B7-2D7C5A40F238}" type="slidenum">
              <a:rPr lang="en-US" smtClean="0"/>
              <a:pPr>
                <a:defRPr/>
              </a:pPr>
              <a:t>29</a:t>
            </a:fld>
            <a:endParaRPr lang="en-US"/>
          </a:p>
        </p:txBody>
      </p:sp>
      <p:pic>
        <p:nvPicPr>
          <p:cNvPr id="69634" name="Picture 2" descr="https://upload.wikimedia.org/wikipedia/commons/thumb/7/74/Ultrasound_range_diagram.svg/425px-Ultrasound_range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812" y="5170487"/>
            <a:ext cx="4048125"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4661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Date Placeholder 3"/>
          <p:cNvSpPr>
            <a:spLocks noGrp="1"/>
          </p:cNvSpPr>
          <p:nvPr>
            <p:ph type="dt" sz="quarter" idx="10"/>
          </p:nvPr>
        </p:nvSpPr>
        <p:spPr>
          <a:noFill/>
        </p:spPr>
        <p:txBody>
          <a:bodyPr/>
          <a:lstStyle/>
          <a:p>
            <a:fld id="{1AFF9856-2C47-4692-A13D-C1C932DADCB1}" type="datetime3">
              <a:rPr lang="en-US" smtClean="0"/>
              <a:pPr/>
              <a:t>17 January 2019</a:t>
            </a:fld>
            <a:endParaRPr lang="en-US" smtClean="0"/>
          </a:p>
        </p:txBody>
      </p:sp>
      <p:sp>
        <p:nvSpPr>
          <p:cNvPr id="12291" name="Footer Placeholder 4"/>
          <p:cNvSpPr>
            <a:spLocks noGrp="1"/>
          </p:cNvSpPr>
          <p:nvPr>
            <p:ph type="ftr" sz="quarter" idx="11"/>
          </p:nvPr>
        </p:nvSpPr>
        <p:spPr>
          <a:noFill/>
        </p:spPr>
        <p:txBody>
          <a:bodyPr/>
          <a:lstStyle/>
          <a:p>
            <a:r>
              <a:rPr lang="en-US" smtClean="0"/>
              <a:t>Veton Këpuska</a:t>
            </a:r>
          </a:p>
        </p:txBody>
      </p:sp>
      <p:sp>
        <p:nvSpPr>
          <p:cNvPr id="12292" name="Slide Number Placeholder 5"/>
          <p:cNvSpPr>
            <a:spLocks noGrp="1"/>
          </p:cNvSpPr>
          <p:nvPr>
            <p:ph type="sldNum" sz="quarter" idx="12"/>
          </p:nvPr>
        </p:nvSpPr>
        <p:spPr>
          <a:noFill/>
        </p:spPr>
        <p:txBody>
          <a:bodyPr/>
          <a:lstStyle/>
          <a:p>
            <a:fld id="{CBA183D8-70A1-4B4D-B473-A45C9E493D7A}" type="slidenum">
              <a:rPr lang="en-US" smtClean="0"/>
              <a:pPr/>
              <a:t>3</a:t>
            </a:fld>
            <a:endParaRPr lang="en-US" smtClean="0"/>
          </a:p>
        </p:txBody>
      </p:sp>
      <p:sp>
        <p:nvSpPr>
          <p:cNvPr id="12293" name="Rectangle 2"/>
          <p:cNvSpPr>
            <a:spLocks noGrp="1" noChangeArrowheads="1"/>
          </p:cNvSpPr>
          <p:nvPr>
            <p:ph type="title"/>
          </p:nvPr>
        </p:nvSpPr>
        <p:spPr/>
        <p:txBody>
          <a:bodyPr/>
          <a:lstStyle/>
          <a:p>
            <a:pPr eaLnBrk="1" hangingPunct="1"/>
            <a:r>
              <a:rPr lang="en-US" sz="3400" b="1" smtClean="0">
                <a:solidFill>
                  <a:srgbClr val="0000FF"/>
                </a:solidFill>
              </a:rPr>
              <a:t>Anatomical Structures for Speech Production</a:t>
            </a:r>
            <a:r>
              <a:rPr lang="en-US" sz="3400" smtClean="0"/>
              <a:t> </a:t>
            </a:r>
          </a:p>
        </p:txBody>
      </p:sp>
      <p:sp>
        <p:nvSpPr>
          <p:cNvPr id="12294" name="Rectangle 3"/>
          <p:cNvSpPr>
            <a:spLocks noGrp="1" noChangeArrowheads="1"/>
          </p:cNvSpPr>
          <p:nvPr>
            <p:ph type="body" idx="1"/>
          </p:nvPr>
        </p:nvSpPr>
        <p:spPr/>
        <p:txBody>
          <a:bodyPr/>
          <a:lstStyle/>
          <a:p>
            <a:pPr eaLnBrk="1" hangingPunct="1">
              <a:buFont typeface="Wingdings" pitchFamily="2" charset="2"/>
              <a:buNone/>
            </a:pPr>
            <a:r>
              <a:rPr lang="en-US" smtClean="0"/>
              <a:t> </a:t>
            </a:r>
          </a:p>
        </p:txBody>
      </p:sp>
      <p:pic>
        <p:nvPicPr>
          <p:cNvPr id="12295" name="Picture 4"/>
          <p:cNvPicPr>
            <a:picLocks noChangeAspect="1" noChangeArrowheads="1"/>
          </p:cNvPicPr>
          <p:nvPr/>
        </p:nvPicPr>
        <p:blipFill>
          <a:blip r:embed="rId2" cstate="print"/>
          <a:srcRect/>
          <a:stretch>
            <a:fillRect/>
          </a:stretch>
        </p:blipFill>
        <p:spPr bwMode="auto">
          <a:xfrm>
            <a:off x="2600325" y="1547813"/>
            <a:ext cx="3943350" cy="3762375"/>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Physics of Sound</a:t>
            </a:r>
          </a:p>
        </p:txBody>
      </p:sp>
      <p:sp>
        <p:nvSpPr>
          <p:cNvPr id="8" name="Content Placeholder 7"/>
          <p:cNvSpPr>
            <a:spLocks noGrp="1"/>
          </p:cNvSpPr>
          <p:nvPr>
            <p:ph sz="half" idx="1"/>
          </p:nvPr>
        </p:nvSpPr>
        <p:spPr>
          <a:xfrm>
            <a:off x="566738" y="1447800"/>
            <a:ext cx="4076700" cy="4572000"/>
          </a:xfrm>
        </p:spPr>
        <p:txBody>
          <a:bodyPr/>
          <a:lstStyle/>
          <a:p>
            <a:pPr marL="0" indent="0">
              <a:buNone/>
            </a:pPr>
            <a:r>
              <a:rPr lang="en-US" sz="2000" dirty="0"/>
              <a:t>Although there are many complexities relating to the transmission of sounds, at the point of reception (i.e. the ears), sound is readily dividable into two simple elements: pressure and time</a:t>
            </a:r>
            <a:r>
              <a:rPr lang="en-US" sz="2000" dirty="0" smtClean="0"/>
              <a:t>.</a:t>
            </a:r>
          </a:p>
          <a:p>
            <a:pPr marL="0" indent="0">
              <a:buNone/>
            </a:pPr>
            <a:endParaRPr lang="en-US" sz="2000" dirty="0" smtClean="0"/>
          </a:p>
          <a:p>
            <a:pPr marL="0" indent="0">
              <a:buNone/>
            </a:pPr>
            <a:r>
              <a:rPr lang="en-US" sz="2000" dirty="0" smtClean="0"/>
              <a:t>These </a:t>
            </a:r>
            <a:r>
              <a:rPr lang="en-US" sz="2000" dirty="0"/>
              <a:t>fundamental elements form the basis of all sound waves. They can be used to describe, in absolute terms, every sound we hear</a:t>
            </a:r>
            <a:r>
              <a:rPr lang="en-US" sz="2000" dirty="0" smtClean="0"/>
              <a:t>.</a:t>
            </a:r>
            <a:endParaRPr lang="en-US" sz="2000" dirty="0"/>
          </a:p>
        </p:txBody>
      </p:sp>
      <p:sp>
        <p:nvSpPr>
          <p:cNvPr id="4" name="Date Placeholder 3"/>
          <p:cNvSpPr>
            <a:spLocks noGrp="1"/>
          </p:cNvSpPr>
          <p:nvPr>
            <p:ph type="dt" sz="half" idx="10"/>
          </p:nvPr>
        </p:nvSpPr>
        <p:spPr/>
        <p:txBody>
          <a:bodyPr/>
          <a:lstStyle/>
          <a:p>
            <a:pPr>
              <a:defRPr/>
            </a:pPr>
            <a:fld id="{7909B668-493C-4385-B718-92B2551FEF45}" type="datetime3">
              <a:rPr lang="en-US" smtClean="0"/>
              <a:pPr>
                <a:defRPr/>
              </a:pPr>
              <a:t>17 January 2019</a:t>
            </a:fld>
            <a:endParaRPr lang="en-US"/>
          </a:p>
        </p:txBody>
      </p:sp>
      <p:sp>
        <p:nvSpPr>
          <p:cNvPr id="5" name="Footer Placeholder 4"/>
          <p:cNvSpPr>
            <a:spLocks noGrp="1"/>
          </p:cNvSpPr>
          <p:nvPr>
            <p:ph type="ftr" sz="quarter" idx="11"/>
          </p:nvPr>
        </p:nvSpPr>
        <p:spPr/>
        <p:txBody>
          <a:bodyPr/>
          <a:lstStyle/>
          <a:p>
            <a:pPr>
              <a:defRPr/>
            </a:pPr>
            <a:r>
              <a:rPr lang="en-US" smtClean="0"/>
              <a:t>Veton Këpuska</a:t>
            </a:r>
            <a:endParaRPr lang="en-US"/>
          </a:p>
        </p:txBody>
      </p:sp>
      <p:sp>
        <p:nvSpPr>
          <p:cNvPr id="6" name="Slide Number Placeholder 5"/>
          <p:cNvSpPr>
            <a:spLocks noGrp="1"/>
          </p:cNvSpPr>
          <p:nvPr>
            <p:ph type="sldNum" sz="quarter" idx="12"/>
          </p:nvPr>
        </p:nvSpPr>
        <p:spPr/>
        <p:txBody>
          <a:bodyPr/>
          <a:lstStyle/>
          <a:p>
            <a:pPr>
              <a:defRPr/>
            </a:pPr>
            <a:fld id="{C2627980-FD42-4CFA-82B7-2D7C5A40F238}" type="slidenum">
              <a:rPr lang="en-US" smtClean="0"/>
              <a:pPr>
                <a:defRPr/>
              </a:pPr>
              <a:t>30</a:t>
            </a:fld>
            <a:endParaRPr lang="en-US"/>
          </a:p>
        </p:txBody>
      </p:sp>
      <p:pic>
        <p:nvPicPr>
          <p:cNvPr id="12" name="Spherical_pressure_waves">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4643438" y="2262188"/>
            <a:ext cx="3924300" cy="2943225"/>
          </a:xfrm>
        </p:spPr>
      </p:pic>
      <p:sp>
        <p:nvSpPr>
          <p:cNvPr id="13" name="Rectangle 12"/>
          <p:cNvSpPr/>
          <p:nvPr/>
        </p:nvSpPr>
        <p:spPr>
          <a:xfrm>
            <a:off x="4543164" y="1867486"/>
            <a:ext cx="4124847" cy="338554"/>
          </a:xfrm>
          <a:prstGeom prst="rect">
            <a:avLst/>
          </a:prstGeom>
        </p:spPr>
        <p:txBody>
          <a:bodyPr wrap="none">
            <a:spAutoFit/>
          </a:bodyPr>
          <a:lstStyle/>
          <a:p>
            <a:r>
              <a:rPr lang="en-US" dirty="0">
                <a:solidFill>
                  <a:srgbClr val="252525"/>
                </a:solidFill>
                <a:latin typeface="Arial" panose="020B0604020202020204" pitchFamily="34" charset="0"/>
              </a:rPr>
              <a:t>Spherical compression (longitudinal) waves</a:t>
            </a:r>
            <a:endParaRPr lang="en-US" dirty="0"/>
          </a:p>
        </p:txBody>
      </p:sp>
    </p:spTree>
    <p:extLst>
      <p:ext uri="{BB962C8B-B14F-4D97-AF65-F5344CB8AC3E}">
        <p14:creationId xmlns:p14="http://schemas.microsoft.com/office/powerpoint/2010/main" val="9347115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cTn>
                <p:tgtEl>
                  <p:spTgt spid="12"/>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Speed of Sound</a:t>
            </a:r>
            <a:endParaRPr lang="en-US" dirty="0"/>
          </a:p>
        </p:txBody>
      </p:sp>
      <p:sp>
        <p:nvSpPr>
          <p:cNvPr id="8" name="Content Placeholder 7"/>
          <p:cNvSpPr>
            <a:spLocks noGrp="1"/>
          </p:cNvSpPr>
          <p:nvPr>
            <p:ph idx="1"/>
          </p:nvPr>
        </p:nvSpPr>
        <p:spPr/>
        <p:txBody>
          <a:bodyPr/>
          <a:lstStyle/>
          <a:p>
            <a:r>
              <a:rPr lang="en-US" sz="2400" dirty="0"/>
              <a:t>The </a:t>
            </a:r>
            <a:r>
              <a:rPr lang="en-US" sz="2400" dirty="0">
                <a:hlinkClick r:id="rId2" tooltip="Speed of sound"/>
              </a:rPr>
              <a:t>speed of sound</a:t>
            </a:r>
            <a:r>
              <a:rPr lang="en-US" sz="2400" dirty="0"/>
              <a:t> depends on the medium that the waves pass through, and is a fundamental property of the material</a:t>
            </a:r>
            <a:r>
              <a:rPr lang="en-US" sz="2400" dirty="0" smtClean="0"/>
              <a:t>.</a:t>
            </a:r>
          </a:p>
          <a:p>
            <a:r>
              <a:rPr lang="en-US" sz="2400" dirty="0" smtClean="0"/>
              <a:t>French mathematician</a:t>
            </a:r>
            <a:r>
              <a:rPr lang="en-US" sz="2400" dirty="0"/>
              <a:t> </a:t>
            </a:r>
            <a:r>
              <a:rPr lang="en-US" sz="2400" dirty="0" smtClean="0">
                <a:hlinkClick r:id="rId3" tooltip="Pierre-Simon Laplace"/>
              </a:rPr>
              <a:t>Laplace</a:t>
            </a:r>
            <a:r>
              <a:rPr lang="en-US" sz="2400" dirty="0"/>
              <a:t> </a:t>
            </a:r>
            <a:r>
              <a:rPr lang="en-US" sz="2400" dirty="0" smtClean="0"/>
              <a:t>deduced </a:t>
            </a:r>
            <a:r>
              <a:rPr lang="en-US" sz="2400" dirty="0"/>
              <a:t>that the phenomenon of sound travelling is not isothermal, as believed by Newton, </a:t>
            </a:r>
            <a:r>
              <a:rPr lang="en-US" sz="2400" dirty="0" smtClean="0"/>
              <a:t>but </a:t>
            </a:r>
            <a:r>
              <a:rPr lang="en-US" sz="2400" dirty="0" smtClean="0">
                <a:hlinkClick r:id="rId4" tooltip="Adiabatic process"/>
              </a:rPr>
              <a:t>adiabatic</a:t>
            </a:r>
            <a:r>
              <a:rPr lang="en-US" sz="2400" dirty="0" smtClean="0"/>
              <a:t> process.</a:t>
            </a:r>
          </a:p>
          <a:p>
            <a:r>
              <a:rPr lang="en-US" sz="2400" dirty="0"/>
              <a:t>An </a:t>
            </a:r>
            <a:r>
              <a:rPr lang="en-US" sz="2400" b="1" dirty="0"/>
              <a:t>adiabatic process</a:t>
            </a:r>
            <a:r>
              <a:rPr lang="en-US" sz="2400" dirty="0"/>
              <a:t> is one that occurs without transfer of heat or </a:t>
            </a:r>
            <a:r>
              <a:rPr lang="en-US" sz="2400" dirty="0" smtClean="0"/>
              <a:t>matter.</a:t>
            </a:r>
            <a:endParaRPr lang="en-US" sz="2400" dirty="0"/>
          </a:p>
        </p:txBody>
      </p:sp>
      <p:sp>
        <p:nvSpPr>
          <p:cNvPr id="5" name="Date Placeholder 4"/>
          <p:cNvSpPr>
            <a:spLocks noGrp="1"/>
          </p:cNvSpPr>
          <p:nvPr>
            <p:ph type="dt" sz="half" idx="10"/>
          </p:nvPr>
        </p:nvSpPr>
        <p:spPr/>
        <p:txBody>
          <a:bodyPr/>
          <a:lstStyle/>
          <a:p>
            <a:pPr>
              <a:defRPr/>
            </a:pPr>
            <a:fld id="{AAA9895D-3F8E-4D79-ADD7-9D2D7C48F130}" type="datetime3">
              <a:rPr lang="en-US" smtClean="0"/>
              <a:pPr>
                <a:defRPr/>
              </a:pPr>
              <a:t>17 January 2019</a:t>
            </a:fld>
            <a:endParaRPr lang="en-US"/>
          </a:p>
        </p:txBody>
      </p:sp>
      <p:sp>
        <p:nvSpPr>
          <p:cNvPr id="6" name="Footer Placeholder 5"/>
          <p:cNvSpPr>
            <a:spLocks noGrp="1"/>
          </p:cNvSpPr>
          <p:nvPr>
            <p:ph type="ftr" sz="quarter" idx="11"/>
          </p:nvPr>
        </p:nvSpPr>
        <p:spPr/>
        <p:txBody>
          <a:bodyPr/>
          <a:lstStyle/>
          <a:p>
            <a:pPr>
              <a:defRPr/>
            </a:pPr>
            <a:r>
              <a:rPr lang="en-US" smtClean="0"/>
              <a:t>Veton Këpuska</a:t>
            </a:r>
            <a:endParaRPr lang="en-US"/>
          </a:p>
        </p:txBody>
      </p:sp>
      <p:sp>
        <p:nvSpPr>
          <p:cNvPr id="7" name="Slide Number Placeholder 6"/>
          <p:cNvSpPr>
            <a:spLocks noGrp="1"/>
          </p:cNvSpPr>
          <p:nvPr>
            <p:ph type="sldNum" sz="quarter" idx="12"/>
          </p:nvPr>
        </p:nvSpPr>
        <p:spPr/>
        <p:txBody>
          <a:bodyPr/>
          <a:lstStyle/>
          <a:p>
            <a:pPr>
              <a:defRPr/>
            </a:pPr>
            <a:fld id="{CB2FF0D8-89AD-433C-B902-3E65C76787A0}" type="slidenum">
              <a:rPr lang="en-US" smtClean="0"/>
              <a:pPr>
                <a:defRPr/>
              </a:pPr>
              <a:t>31</a:t>
            </a:fld>
            <a:endParaRPr lang="en-US"/>
          </a:p>
        </p:txBody>
      </p:sp>
    </p:spTree>
    <p:extLst>
      <p:ext uri="{BB962C8B-B14F-4D97-AF65-F5344CB8AC3E}">
        <p14:creationId xmlns:p14="http://schemas.microsoft.com/office/powerpoint/2010/main" val="26493248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rgbClr val="0000FF"/>
                </a:solidFill>
                <a:latin typeface="Verdana" panose="020B0604030504040204" pitchFamily="34" charset="0"/>
              </a:rPr>
              <a:t>Speech Production</a:t>
            </a:r>
            <a:endParaRPr lang="en-US" dirty="0">
              <a:solidFill>
                <a:srgbClr val="0000FF"/>
              </a:solidFill>
            </a:endParaRPr>
          </a:p>
        </p:txBody>
      </p:sp>
      <p:sp>
        <p:nvSpPr>
          <p:cNvPr id="8" name="Text Placeholder 7"/>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pPr>
              <a:defRPr/>
            </a:pPr>
            <a:fld id="{7909B668-493C-4385-B718-92B2551FEF45}" type="datetime3">
              <a:rPr lang="en-US" smtClean="0"/>
              <a:pPr>
                <a:defRPr/>
              </a:pPr>
              <a:t>17 January 2019</a:t>
            </a:fld>
            <a:endParaRPr lang="en-US"/>
          </a:p>
        </p:txBody>
      </p:sp>
      <p:sp>
        <p:nvSpPr>
          <p:cNvPr id="5" name="Footer Placeholder 4"/>
          <p:cNvSpPr>
            <a:spLocks noGrp="1"/>
          </p:cNvSpPr>
          <p:nvPr>
            <p:ph type="ftr" sz="quarter" idx="11"/>
          </p:nvPr>
        </p:nvSpPr>
        <p:spPr/>
        <p:txBody>
          <a:bodyPr/>
          <a:lstStyle/>
          <a:p>
            <a:pPr>
              <a:defRPr/>
            </a:pPr>
            <a:r>
              <a:rPr lang="en-US" smtClean="0"/>
              <a:t>Veton Këpuska</a:t>
            </a:r>
            <a:endParaRPr lang="en-US"/>
          </a:p>
        </p:txBody>
      </p:sp>
      <p:sp>
        <p:nvSpPr>
          <p:cNvPr id="6" name="Slide Number Placeholder 5"/>
          <p:cNvSpPr>
            <a:spLocks noGrp="1"/>
          </p:cNvSpPr>
          <p:nvPr>
            <p:ph type="sldNum" sz="quarter" idx="12"/>
          </p:nvPr>
        </p:nvSpPr>
        <p:spPr/>
        <p:txBody>
          <a:bodyPr/>
          <a:lstStyle/>
          <a:p>
            <a:pPr>
              <a:defRPr/>
            </a:pPr>
            <a:fld id="{C2627980-FD42-4CFA-82B7-2D7C5A40F238}" type="slidenum">
              <a:rPr lang="en-US" smtClean="0"/>
              <a:pPr>
                <a:defRPr/>
              </a:pPr>
              <a:t>32</a:t>
            </a:fld>
            <a:endParaRPr lang="en-US"/>
          </a:p>
        </p:txBody>
      </p:sp>
    </p:spTree>
    <p:extLst>
      <p:ext uri="{BB962C8B-B14F-4D97-AF65-F5344CB8AC3E}">
        <p14:creationId xmlns:p14="http://schemas.microsoft.com/office/powerpoint/2010/main" val="11812349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solidFill>
                  <a:srgbClr val="000000"/>
                </a:solidFill>
                <a:latin typeface="Verdana" panose="020B0604030504040204" pitchFamily="34" charset="0"/>
              </a:rPr>
              <a:t>Speech Production</a:t>
            </a:r>
            <a:endParaRPr lang="en-US" dirty="0"/>
          </a:p>
        </p:txBody>
      </p:sp>
      <p:sp>
        <p:nvSpPr>
          <p:cNvPr id="3" name="Content Placeholder 2"/>
          <p:cNvSpPr>
            <a:spLocks noGrp="1"/>
          </p:cNvSpPr>
          <p:nvPr>
            <p:ph idx="1"/>
          </p:nvPr>
        </p:nvSpPr>
        <p:spPr>
          <a:xfrm>
            <a:off x="566738" y="1673225"/>
            <a:ext cx="8001000" cy="4572000"/>
          </a:xfrm>
        </p:spPr>
        <p:txBody>
          <a:bodyPr/>
          <a:lstStyle/>
          <a:p>
            <a:r>
              <a:rPr lang="en-US" sz="3200" dirty="0" smtClean="0">
                <a:solidFill>
                  <a:srgbClr val="000000"/>
                </a:solidFill>
                <a:latin typeface="Verdana" panose="020B0604030504040204" pitchFamily="34" charset="0"/>
              </a:rPr>
              <a:t>The </a:t>
            </a:r>
            <a:r>
              <a:rPr lang="en-US" sz="3200" dirty="0">
                <a:solidFill>
                  <a:srgbClr val="000000"/>
                </a:solidFill>
                <a:latin typeface="Verdana" panose="020B0604030504040204" pitchFamily="34" charset="0"/>
              </a:rPr>
              <a:t>human speech production system</a:t>
            </a:r>
            <a:endParaRPr lang="en-US" dirty="0"/>
          </a:p>
        </p:txBody>
      </p:sp>
      <p:sp>
        <p:nvSpPr>
          <p:cNvPr id="4" name="Date Placeholder 3"/>
          <p:cNvSpPr>
            <a:spLocks noGrp="1"/>
          </p:cNvSpPr>
          <p:nvPr>
            <p:ph type="dt" sz="half" idx="10"/>
          </p:nvPr>
        </p:nvSpPr>
        <p:spPr/>
        <p:txBody>
          <a:bodyPr/>
          <a:lstStyle/>
          <a:p>
            <a:pPr>
              <a:defRPr/>
            </a:pPr>
            <a:fld id="{7909B668-493C-4385-B718-92B2551FEF45}" type="datetime3">
              <a:rPr lang="en-US" smtClean="0"/>
              <a:pPr>
                <a:defRPr/>
              </a:pPr>
              <a:t>17 January 2019</a:t>
            </a:fld>
            <a:endParaRPr lang="en-US"/>
          </a:p>
        </p:txBody>
      </p:sp>
      <p:sp>
        <p:nvSpPr>
          <p:cNvPr id="5" name="Footer Placeholder 4"/>
          <p:cNvSpPr>
            <a:spLocks noGrp="1"/>
          </p:cNvSpPr>
          <p:nvPr>
            <p:ph type="ftr" sz="quarter" idx="11"/>
          </p:nvPr>
        </p:nvSpPr>
        <p:spPr/>
        <p:txBody>
          <a:bodyPr/>
          <a:lstStyle/>
          <a:p>
            <a:pPr>
              <a:defRPr/>
            </a:pPr>
            <a:r>
              <a:rPr lang="en-US" smtClean="0"/>
              <a:t>Veton Këpuska</a:t>
            </a:r>
            <a:endParaRPr lang="en-US"/>
          </a:p>
        </p:txBody>
      </p:sp>
      <p:sp>
        <p:nvSpPr>
          <p:cNvPr id="6" name="Slide Number Placeholder 5"/>
          <p:cNvSpPr>
            <a:spLocks noGrp="1"/>
          </p:cNvSpPr>
          <p:nvPr>
            <p:ph type="sldNum" sz="quarter" idx="12"/>
          </p:nvPr>
        </p:nvSpPr>
        <p:spPr/>
        <p:txBody>
          <a:bodyPr/>
          <a:lstStyle/>
          <a:p>
            <a:pPr>
              <a:defRPr/>
            </a:pPr>
            <a:fld id="{C2627980-FD42-4CFA-82B7-2D7C5A40F238}" type="slidenum">
              <a:rPr lang="en-US" smtClean="0"/>
              <a:pPr>
                <a:defRPr/>
              </a:pPr>
              <a:t>33</a:t>
            </a:fld>
            <a:endParaRPr lang="en-US"/>
          </a:p>
        </p:txBody>
      </p:sp>
      <p:pic>
        <p:nvPicPr>
          <p:cNvPr id="7" name="Picture 6"/>
          <p:cNvPicPr>
            <a:picLocks noChangeAspect="1"/>
          </p:cNvPicPr>
          <p:nvPr/>
        </p:nvPicPr>
        <p:blipFill>
          <a:blip r:embed="rId2"/>
          <a:stretch>
            <a:fillRect/>
          </a:stretch>
        </p:blipFill>
        <p:spPr>
          <a:xfrm>
            <a:off x="2714014" y="2403835"/>
            <a:ext cx="3408446" cy="3610766"/>
          </a:xfrm>
          <a:prstGeom prst="rect">
            <a:avLst/>
          </a:prstGeom>
        </p:spPr>
      </p:pic>
    </p:spTree>
    <p:extLst>
      <p:ext uri="{BB962C8B-B14F-4D97-AF65-F5344CB8AC3E}">
        <p14:creationId xmlns:p14="http://schemas.microsoft.com/office/powerpoint/2010/main" val="1173257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The Vocal Tract</a:t>
            </a:r>
            <a:endParaRPr lang="en-US" dirty="0"/>
          </a:p>
        </p:txBody>
      </p:sp>
      <p:sp>
        <p:nvSpPr>
          <p:cNvPr id="9" name="Text Placeholder 8"/>
          <p:cNvSpPr>
            <a:spLocks noGrp="1"/>
          </p:cNvSpPr>
          <p:nvPr>
            <p:ph type="body" sz="half" idx="1"/>
          </p:nvPr>
        </p:nvSpPr>
        <p:spPr>
          <a:xfrm>
            <a:off x="566738" y="1447800"/>
            <a:ext cx="8001000" cy="1766740"/>
          </a:xfrm>
        </p:spPr>
        <p:txBody>
          <a:bodyPr/>
          <a:lstStyle/>
          <a:p>
            <a:pPr marL="514350" indent="-514350">
              <a:buFont typeface="+mj-lt"/>
              <a:buAutoNum type="arabicPeriod"/>
            </a:pPr>
            <a:r>
              <a:rPr lang="en-US" dirty="0" smtClean="0"/>
              <a:t>Nasal Cavity</a:t>
            </a:r>
          </a:p>
          <a:p>
            <a:pPr marL="514350" indent="-514350">
              <a:buFont typeface="+mj-lt"/>
              <a:buAutoNum type="arabicPeriod"/>
            </a:pPr>
            <a:r>
              <a:rPr lang="en-US" dirty="0" smtClean="0"/>
              <a:t>Oral Cavity</a:t>
            </a:r>
          </a:p>
          <a:p>
            <a:pPr marL="514350" indent="-514350">
              <a:buFont typeface="+mj-lt"/>
              <a:buAutoNum type="arabicPeriod"/>
            </a:pPr>
            <a:r>
              <a:rPr lang="en-US" dirty="0" smtClean="0"/>
              <a:t>Pharyngeal Cavity</a:t>
            </a:r>
            <a:endParaRPr lang="en-US" dirty="0"/>
          </a:p>
        </p:txBody>
      </p:sp>
      <p:pic>
        <p:nvPicPr>
          <p:cNvPr id="7" name="Content Placeholder 6"/>
          <p:cNvPicPr>
            <a:picLocks noGrp="1" noChangeAspect="1"/>
          </p:cNvPicPr>
          <p:nvPr>
            <p:ph sz="half" idx="2"/>
          </p:nvPr>
        </p:nvPicPr>
        <p:blipFill>
          <a:blip r:embed="rId2"/>
          <a:stretch>
            <a:fillRect/>
          </a:stretch>
        </p:blipFill>
        <p:spPr>
          <a:xfrm>
            <a:off x="4774286" y="1447799"/>
            <a:ext cx="3511875" cy="4675591"/>
          </a:xfrm>
          <a:prstGeom prst="rect">
            <a:avLst/>
          </a:prstGeom>
        </p:spPr>
      </p:pic>
      <p:sp>
        <p:nvSpPr>
          <p:cNvPr id="4" name="Date Placeholder 3"/>
          <p:cNvSpPr>
            <a:spLocks noGrp="1"/>
          </p:cNvSpPr>
          <p:nvPr>
            <p:ph type="dt" sz="half" idx="10"/>
          </p:nvPr>
        </p:nvSpPr>
        <p:spPr/>
        <p:txBody>
          <a:bodyPr/>
          <a:lstStyle/>
          <a:p>
            <a:pPr>
              <a:defRPr/>
            </a:pPr>
            <a:fld id="{7909B668-493C-4385-B718-92B2551FEF45}" type="datetime3">
              <a:rPr lang="en-US" smtClean="0"/>
              <a:pPr>
                <a:defRPr/>
              </a:pPr>
              <a:t>17 January 2019</a:t>
            </a:fld>
            <a:endParaRPr lang="en-US"/>
          </a:p>
        </p:txBody>
      </p:sp>
      <p:sp>
        <p:nvSpPr>
          <p:cNvPr id="5" name="Footer Placeholder 4"/>
          <p:cNvSpPr>
            <a:spLocks noGrp="1"/>
          </p:cNvSpPr>
          <p:nvPr>
            <p:ph type="ftr" sz="quarter" idx="11"/>
          </p:nvPr>
        </p:nvSpPr>
        <p:spPr/>
        <p:txBody>
          <a:bodyPr/>
          <a:lstStyle/>
          <a:p>
            <a:pPr>
              <a:defRPr/>
            </a:pPr>
            <a:r>
              <a:rPr lang="en-US" smtClean="0"/>
              <a:t>Veton Këpuska</a:t>
            </a:r>
            <a:endParaRPr lang="en-US"/>
          </a:p>
        </p:txBody>
      </p:sp>
      <p:sp>
        <p:nvSpPr>
          <p:cNvPr id="6" name="Slide Number Placeholder 5"/>
          <p:cNvSpPr>
            <a:spLocks noGrp="1"/>
          </p:cNvSpPr>
          <p:nvPr>
            <p:ph type="sldNum" sz="quarter" idx="12"/>
          </p:nvPr>
        </p:nvSpPr>
        <p:spPr/>
        <p:txBody>
          <a:bodyPr/>
          <a:lstStyle/>
          <a:p>
            <a:pPr>
              <a:defRPr/>
            </a:pPr>
            <a:fld id="{C2627980-FD42-4CFA-82B7-2D7C5A40F238}" type="slidenum">
              <a:rPr lang="en-US" smtClean="0"/>
              <a:pPr>
                <a:defRPr/>
              </a:pPr>
              <a:t>34</a:t>
            </a:fld>
            <a:endParaRPr lang="en-US"/>
          </a:p>
        </p:txBody>
      </p:sp>
      <p:cxnSp>
        <p:nvCxnSpPr>
          <p:cNvPr id="11" name="Straight Arrow Connector 10"/>
          <p:cNvCxnSpPr/>
          <p:nvPr/>
        </p:nvCxnSpPr>
        <p:spPr bwMode="auto">
          <a:xfrm>
            <a:off x="3563332" y="1743959"/>
            <a:ext cx="2894029" cy="1885361"/>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bwMode="auto">
          <a:xfrm>
            <a:off x="3395221" y="2271859"/>
            <a:ext cx="3584714" cy="2168166"/>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p:cNvCxnSpPr/>
          <p:nvPr/>
        </p:nvCxnSpPr>
        <p:spPr bwMode="auto">
          <a:xfrm>
            <a:off x="2973985" y="3017989"/>
            <a:ext cx="2766939" cy="1846242"/>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838686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0000"/>
                </a:solidFill>
                <a:latin typeface="Verdana" panose="020B0604030504040204" pitchFamily="34" charset="0"/>
              </a:rPr>
              <a:t>Speech Production</a:t>
            </a:r>
            <a:endParaRPr lang="en-US" dirty="0"/>
          </a:p>
        </p:txBody>
      </p:sp>
      <p:sp>
        <p:nvSpPr>
          <p:cNvPr id="3" name="Content Placeholder 2"/>
          <p:cNvSpPr>
            <a:spLocks noGrp="1"/>
          </p:cNvSpPr>
          <p:nvPr>
            <p:ph idx="1"/>
          </p:nvPr>
        </p:nvSpPr>
        <p:spPr/>
        <p:txBody>
          <a:bodyPr/>
          <a:lstStyle/>
          <a:p>
            <a:r>
              <a:rPr lang="en-US" sz="2000" dirty="0" smtClean="0"/>
              <a:t>The vocal </a:t>
            </a:r>
            <a:r>
              <a:rPr lang="en-US" sz="2000" dirty="0"/>
              <a:t>tract, consisting of both the oral and nasal airways </a:t>
            </a:r>
            <a:r>
              <a:rPr lang="en-US" sz="2000" dirty="0" smtClean="0"/>
              <a:t>(see figure in previous slide), </a:t>
            </a:r>
            <a:r>
              <a:rPr lang="en-US" sz="2000" dirty="0"/>
              <a:t>can serve as a time-varying acoustic filter that suppresses the passage of sound energy at certain frequencies while allowing its passage at other frequencies. </a:t>
            </a:r>
            <a:endParaRPr lang="en-US" sz="2000" dirty="0" smtClean="0"/>
          </a:p>
          <a:p>
            <a:r>
              <a:rPr lang="en-US" sz="2000" dirty="0" smtClean="0"/>
              <a:t>Formants </a:t>
            </a:r>
            <a:r>
              <a:rPr lang="en-US" sz="2000" dirty="0"/>
              <a:t>are those frequencies at which local energy maxima are sustained by the </a:t>
            </a:r>
            <a:r>
              <a:rPr lang="en-US" sz="2000" dirty="0" smtClean="0"/>
              <a:t>vocal </a:t>
            </a:r>
            <a:r>
              <a:rPr lang="en-US" sz="2000" dirty="0"/>
              <a:t>tract and are determined, in part, by the overall shape, length and volume of the vocal tract. </a:t>
            </a:r>
            <a:endParaRPr lang="en-US" sz="2000" dirty="0" smtClean="0"/>
          </a:p>
          <a:p>
            <a:r>
              <a:rPr lang="en-US" sz="2000" dirty="0" smtClean="0"/>
              <a:t>The </a:t>
            </a:r>
            <a:r>
              <a:rPr lang="en-US" sz="2000" dirty="0"/>
              <a:t>detailed shape of the filter (transfer) function is determined by the entire vocal tract serving as an acoustically resonant system combined with losses including those due to radiation at the lips. </a:t>
            </a:r>
          </a:p>
        </p:txBody>
      </p:sp>
      <p:sp>
        <p:nvSpPr>
          <p:cNvPr id="4" name="Date Placeholder 3"/>
          <p:cNvSpPr>
            <a:spLocks noGrp="1"/>
          </p:cNvSpPr>
          <p:nvPr>
            <p:ph type="dt" sz="half" idx="10"/>
          </p:nvPr>
        </p:nvSpPr>
        <p:spPr/>
        <p:txBody>
          <a:bodyPr/>
          <a:lstStyle/>
          <a:p>
            <a:pPr>
              <a:defRPr/>
            </a:pPr>
            <a:fld id="{7909B668-493C-4385-B718-92B2551FEF45}" type="datetime3">
              <a:rPr lang="en-US" smtClean="0"/>
              <a:pPr>
                <a:defRPr/>
              </a:pPr>
              <a:t>17 January 2019</a:t>
            </a:fld>
            <a:endParaRPr lang="en-US"/>
          </a:p>
        </p:txBody>
      </p:sp>
      <p:sp>
        <p:nvSpPr>
          <p:cNvPr id="5" name="Footer Placeholder 4"/>
          <p:cNvSpPr>
            <a:spLocks noGrp="1"/>
          </p:cNvSpPr>
          <p:nvPr>
            <p:ph type="ftr" sz="quarter" idx="11"/>
          </p:nvPr>
        </p:nvSpPr>
        <p:spPr/>
        <p:txBody>
          <a:bodyPr/>
          <a:lstStyle/>
          <a:p>
            <a:pPr>
              <a:defRPr/>
            </a:pPr>
            <a:r>
              <a:rPr lang="en-US" smtClean="0"/>
              <a:t>Veton Këpuska</a:t>
            </a:r>
            <a:endParaRPr lang="en-US"/>
          </a:p>
        </p:txBody>
      </p:sp>
      <p:sp>
        <p:nvSpPr>
          <p:cNvPr id="6" name="Slide Number Placeholder 5"/>
          <p:cNvSpPr>
            <a:spLocks noGrp="1"/>
          </p:cNvSpPr>
          <p:nvPr>
            <p:ph type="sldNum" sz="quarter" idx="12"/>
          </p:nvPr>
        </p:nvSpPr>
        <p:spPr/>
        <p:txBody>
          <a:bodyPr/>
          <a:lstStyle/>
          <a:p>
            <a:pPr>
              <a:defRPr/>
            </a:pPr>
            <a:fld id="{C2627980-FD42-4CFA-82B7-2D7C5A40F238}" type="slidenum">
              <a:rPr lang="en-US" smtClean="0"/>
              <a:pPr>
                <a:defRPr/>
              </a:pPr>
              <a:t>35</a:t>
            </a:fld>
            <a:endParaRPr lang="en-US"/>
          </a:p>
        </p:txBody>
      </p:sp>
    </p:spTree>
    <p:extLst>
      <p:ext uri="{BB962C8B-B14F-4D97-AF65-F5344CB8AC3E}">
        <p14:creationId xmlns:p14="http://schemas.microsoft.com/office/powerpoint/2010/main" val="20455057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000000"/>
                </a:solidFill>
                <a:latin typeface="Verdana" panose="020B0604030504040204" pitchFamily="34" charset="0"/>
              </a:rPr>
              <a:t>Speech Production</a:t>
            </a:r>
            <a:endParaRPr lang="en-US" dirty="0"/>
          </a:p>
        </p:txBody>
      </p:sp>
      <p:sp>
        <p:nvSpPr>
          <p:cNvPr id="3" name="Content Placeholder 2"/>
          <p:cNvSpPr>
            <a:spLocks noGrp="1"/>
          </p:cNvSpPr>
          <p:nvPr>
            <p:ph idx="1"/>
          </p:nvPr>
        </p:nvSpPr>
        <p:spPr/>
        <p:txBody>
          <a:bodyPr/>
          <a:lstStyle/>
          <a:p>
            <a:r>
              <a:rPr lang="en-US" sz="2000" dirty="0"/>
              <a:t>An idealized filter function for the neutral vowel </a:t>
            </a:r>
            <a:r>
              <a:rPr lang="en-US" sz="2000" dirty="0" smtClean="0"/>
              <a:t>is </a:t>
            </a:r>
            <a:r>
              <a:rPr lang="en-US" sz="2000" dirty="0"/>
              <a:t>shown in the center panels of Figure </a:t>
            </a:r>
            <a:r>
              <a:rPr lang="en-US" sz="2000" dirty="0" smtClean="0"/>
              <a:t>in next slide </a:t>
            </a:r>
            <a:r>
              <a:rPr lang="en-US" sz="2000" dirty="0"/>
              <a:t>for a </a:t>
            </a:r>
            <a:r>
              <a:rPr lang="en-US" sz="2000" dirty="0" smtClean="0"/>
              <a:t>vocal </a:t>
            </a:r>
            <a:r>
              <a:rPr lang="en-US" sz="2000" dirty="0"/>
              <a:t>tract approximately 17cm long, approximated by a uniform tube. </a:t>
            </a:r>
            <a:endParaRPr lang="en-US" sz="2000" dirty="0" smtClean="0"/>
          </a:p>
          <a:p>
            <a:r>
              <a:rPr lang="en-US" sz="2000" dirty="0" smtClean="0"/>
              <a:t>The </a:t>
            </a:r>
            <a:r>
              <a:rPr lang="en-US" sz="2000" dirty="0"/>
              <a:t>formant frequencies, corresponding </a:t>
            </a:r>
            <a:r>
              <a:rPr lang="en-US" sz="2000" dirty="0" smtClean="0"/>
              <a:t>to the </a:t>
            </a:r>
            <a:r>
              <a:rPr lang="en-US" sz="2000" dirty="0"/>
              <a:t>peaks in the function, represent the center points of the main bands of energy that are passed by a particular shape of the vocal tract. </a:t>
            </a:r>
            <a:endParaRPr lang="en-US" sz="2000" dirty="0" smtClean="0"/>
          </a:p>
          <a:p>
            <a:r>
              <a:rPr lang="en-US" sz="2000" dirty="0" smtClean="0"/>
              <a:t>In </a:t>
            </a:r>
            <a:r>
              <a:rPr lang="en-US" sz="2000" dirty="0"/>
              <a:t>this idealized </a:t>
            </a:r>
            <a:r>
              <a:rPr lang="en-US" sz="2000" dirty="0" smtClean="0"/>
              <a:t>case, </a:t>
            </a:r>
            <a:r>
              <a:rPr lang="en-US" sz="2000" dirty="0"/>
              <a:t>they are 500, 1500 and 2500 Hz with bandwidths of 60 to 100 Hz, and are the same regardless of the fundamental frequency (i.e., they are the same in both the top and bottom center panels).</a:t>
            </a:r>
          </a:p>
          <a:p>
            <a:pPr marL="0" indent="0">
              <a:buNone/>
            </a:pPr>
            <a:endParaRPr lang="en-US" sz="2000" dirty="0"/>
          </a:p>
        </p:txBody>
      </p:sp>
      <p:sp>
        <p:nvSpPr>
          <p:cNvPr id="4" name="Date Placeholder 3"/>
          <p:cNvSpPr>
            <a:spLocks noGrp="1"/>
          </p:cNvSpPr>
          <p:nvPr>
            <p:ph type="dt" sz="half" idx="10"/>
          </p:nvPr>
        </p:nvSpPr>
        <p:spPr/>
        <p:txBody>
          <a:bodyPr/>
          <a:lstStyle/>
          <a:p>
            <a:pPr>
              <a:defRPr/>
            </a:pPr>
            <a:fld id="{7909B668-493C-4385-B718-92B2551FEF45}" type="datetime3">
              <a:rPr lang="en-US" smtClean="0"/>
              <a:pPr>
                <a:defRPr/>
              </a:pPr>
              <a:t>17 January 2019</a:t>
            </a:fld>
            <a:endParaRPr lang="en-US"/>
          </a:p>
        </p:txBody>
      </p:sp>
      <p:sp>
        <p:nvSpPr>
          <p:cNvPr id="5" name="Footer Placeholder 4"/>
          <p:cNvSpPr>
            <a:spLocks noGrp="1"/>
          </p:cNvSpPr>
          <p:nvPr>
            <p:ph type="ftr" sz="quarter" idx="11"/>
          </p:nvPr>
        </p:nvSpPr>
        <p:spPr/>
        <p:txBody>
          <a:bodyPr/>
          <a:lstStyle/>
          <a:p>
            <a:pPr>
              <a:defRPr/>
            </a:pPr>
            <a:r>
              <a:rPr lang="en-US" smtClean="0"/>
              <a:t>Veton Këpuska</a:t>
            </a:r>
            <a:endParaRPr lang="en-US"/>
          </a:p>
        </p:txBody>
      </p:sp>
      <p:sp>
        <p:nvSpPr>
          <p:cNvPr id="6" name="Slide Number Placeholder 5"/>
          <p:cNvSpPr>
            <a:spLocks noGrp="1"/>
          </p:cNvSpPr>
          <p:nvPr>
            <p:ph type="sldNum" sz="quarter" idx="12"/>
          </p:nvPr>
        </p:nvSpPr>
        <p:spPr/>
        <p:txBody>
          <a:bodyPr/>
          <a:lstStyle/>
          <a:p>
            <a:pPr>
              <a:defRPr/>
            </a:pPr>
            <a:fld id="{C2627980-FD42-4CFA-82B7-2D7C5A40F238}" type="slidenum">
              <a:rPr lang="en-US" smtClean="0"/>
              <a:pPr>
                <a:defRPr/>
              </a:pPr>
              <a:t>36</a:t>
            </a:fld>
            <a:endParaRPr lang="en-US"/>
          </a:p>
        </p:txBody>
      </p:sp>
    </p:spTree>
    <p:extLst>
      <p:ext uri="{BB962C8B-B14F-4D97-AF65-F5344CB8AC3E}">
        <p14:creationId xmlns:p14="http://schemas.microsoft.com/office/powerpoint/2010/main" val="25208851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p:cNvSpPr>
            <a:spLocks noGrp="1"/>
          </p:cNvSpPr>
          <p:nvPr>
            <p:ph type="dt" sz="quarter" idx="10"/>
          </p:nvPr>
        </p:nvSpPr>
        <p:spPr>
          <a:noFill/>
        </p:spPr>
        <p:txBody>
          <a:bodyPr/>
          <a:lstStyle/>
          <a:p>
            <a:fld id="{589A3A82-FDB4-4E19-A07E-EAC3D68B08FE}" type="datetime3">
              <a:rPr lang="en-US" smtClean="0"/>
              <a:pPr/>
              <a:t>17 January 2019</a:t>
            </a:fld>
            <a:endParaRPr lang="en-US" smtClean="0"/>
          </a:p>
        </p:txBody>
      </p:sp>
      <p:sp>
        <p:nvSpPr>
          <p:cNvPr id="21507" name="Footer Placeholder 4"/>
          <p:cNvSpPr>
            <a:spLocks noGrp="1"/>
          </p:cNvSpPr>
          <p:nvPr>
            <p:ph type="ftr" sz="quarter" idx="11"/>
          </p:nvPr>
        </p:nvSpPr>
        <p:spPr>
          <a:noFill/>
        </p:spPr>
        <p:txBody>
          <a:bodyPr/>
          <a:lstStyle/>
          <a:p>
            <a:r>
              <a:rPr lang="en-US" smtClean="0"/>
              <a:t>Veton Këpuska</a:t>
            </a:r>
          </a:p>
        </p:txBody>
      </p:sp>
      <p:sp>
        <p:nvSpPr>
          <p:cNvPr id="21508" name="Slide Number Placeholder 5"/>
          <p:cNvSpPr>
            <a:spLocks noGrp="1"/>
          </p:cNvSpPr>
          <p:nvPr>
            <p:ph type="sldNum" sz="quarter" idx="12"/>
          </p:nvPr>
        </p:nvSpPr>
        <p:spPr>
          <a:noFill/>
        </p:spPr>
        <p:txBody>
          <a:bodyPr/>
          <a:lstStyle/>
          <a:p>
            <a:fld id="{2750953D-7AE2-4EB6-BEA0-0A76BE1EE87C}" type="slidenum">
              <a:rPr lang="en-US" smtClean="0"/>
              <a:pPr/>
              <a:t>37</a:t>
            </a:fld>
            <a:endParaRPr lang="en-US" smtClean="0"/>
          </a:p>
        </p:txBody>
      </p:sp>
      <p:sp>
        <p:nvSpPr>
          <p:cNvPr id="21509" name="Rectangle 2"/>
          <p:cNvSpPr>
            <a:spLocks noGrp="1" noChangeArrowheads="1"/>
          </p:cNvSpPr>
          <p:nvPr>
            <p:ph type="title"/>
          </p:nvPr>
        </p:nvSpPr>
        <p:spPr/>
        <p:txBody>
          <a:bodyPr/>
          <a:lstStyle/>
          <a:p>
            <a:pPr eaLnBrk="1" hangingPunct="1"/>
            <a:r>
              <a:rPr lang="en-US" sz="3400" b="1" smtClean="0">
                <a:solidFill>
                  <a:srgbClr val="0000FF"/>
                </a:solidFill>
              </a:rPr>
              <a:t>Acoustic Theory of Speech Production</a:t>
            </a:r>
            <a:r>
              <a:rPr lang="en-US" sz="3400" b="1" smtClean="0"/>
              <a:t> </a:t>
            </a:r>
            <a:endParaRPr lang="en-US" sz="3400" smtClean="0"/>
          </a:p>
        </p:txBody>
      </p:sp>
      <p:sp>
        <p:nvSpPr>
          <p:cNvPr id="21510" name="Rectangle 3"/>
          <p:cNvSpPr>
            <a:spLocks noGrp="1" noChangeArrowheads="1"/>
          </p:cNvSpPr>
          <p:nvPr>
            <p:ph type="body" idx="1"/>
          </p:nvPr>
        </p:nvSpPr>
        <p:spPr/>
        <p:txBody>
          <a:bodyPr/>
          <a:lstStyle/>
          <a:p>
            <a:pPr eaLnBrk="1" hangingPunct="1">
              <a:lnSpc>
                <a:spcPct val="90000"/>
              </a:lnSpc>
            </a:pPr>
            <a:r>
              <a:rPr lang="en-US" sz="1800" dirty="0" smtClean="0"/>
              <a:t>The acoustic characteristics of speech are usually modeled as a sequence of source, vocal tract filter, and radiation characteristics</a:t>
            </a:r>
            <a:r>
              <a:rPr lang="en-US" sz="1800" i="1" dirty="0" smtClean="0"/>
              <a:t> </a:t>
            </a:r>
            <a:endParaRPr lang="en-US" sz="1800" dirty="0" smtClean="0"/>
          </a:p>
          <a:p>
            <a:pPr lvl="2" eaLnBrk="1" hangingPunct="1">
              <a:lnSpc>
                <a:spcPct val="90000"/>
              </a:lnSpc>
            </a:pPr>
            <a:endParaRPr lang="en-US" sz="1600" i="1" dirty="0" smtClean="0"/>
          </a:p>
          <a:p>
            <a:pPr lvl="2" eaLnBrk="1" hangingPunct="1">
              <a:lnSpc>
                <a:spcPct val="90000"/>
              </a:lnSpc>
            </a:pPr>
            <a:endParaRPr lang="en-US" sz="1600" i="1" dirty="0" smtClean="0"/>
          </a:p>
          <a:p>
            <a:pPr lvl="2" eaLnBrk="1" hangingPunct="1">
              <a:lnSpc>
                <a:spcPct val="90000"/>
              </a:lnSpc>
            </a:pPr>
            <a:endParaRPr lang="en-US" sz="1600" i="1" dirty="0" smtClean="0"/>
          </a:p>
          <a:p>
            <a:pPr lvl="2" eaLnBrk="1" hangingPunct="1">
              <a:lnSpc>
                <a:spcPct val="90000"/>
              </a:lnSpc>
            </a:pPr>
            <a:endParaRPr lang="en-US" sz="1600" i="1" dirty="0" smtClean="0"/>
          </a:p>
          <a:p>
            <a:pPr lvl="2" eaLnBrk="1" hangingPunct="1">
              <a:lnSpc>
                <a:spcPct val="90000"/>
              </a:lnSpc>
            </a:pPr>
            <a:endParaRPr lang="en-US" sz="1600" i="1" dirty="0" smtClean="0"/>
          </a:p>
          <a:p>
            <a:pPr lvl="2" eaLnBrk="1" hangingPunct="1">
              <a:lnSpc>
                <a:spcPct val="90000"/>
              </a:lnSpc>
            </a:pPr>
            <a:endParaRPr lang="en-US" sz="1600" i="1" dirty="0" smtClean="0"/>
          </a:p>
          <a:p>
            <a:pPr lvl="2" eaLnBrk="1" hangingPunct="1">
              <a:lnSpc>
                <a:spcPct val="90000"/>
              </a:lnSpc>
            </a:pPr>
            <a:endParaRPr lang="en-US" sz="1600" i="1" dirty="0" smtClean="0"/>
          </a:p>
          <a:p>
            <a:pPr lvl="2" eaLnBrk="1" hangingPunct="1">
              <a:lnSpc>
                <a:spcPct val="90000"/>
              </a:lnSpc>
              <a:buFont typeface="Wingdings" pitchFamily="2" charset="2"/>
              <a:buNone/>
            </a:pPr>
            <a:endParaRPr lang="en-US" sz="1600" i="1" dirty="0" smtClean="0"/>
          </a:p>
          <a:p>
            <a:pPr lvl="2" eaLnBrk="1" hangingPunct="1">
              <a:lnSpc>
                <a:spcPct val="90000"/>
              </a:lnSpc>
              <a:buFont typeface="Wingdings" pitchFamily="2" charset="2"/>
              <a:buNone/>
            </a:pPr>
            <a:endParaRPr lang="en-US" sz="1600" i="1" dirty="0" smtClean="0"/>
          </a:p>
          <a:p>
            <a:pPr lvl="2" algn="ctr" eaLnBrk="1" hangingPunct="1">
              <a:lnSpc>
                <a:spcPct val="90000"/>
              </a:lnSpc>
              <a:buFont typeface="Wingdings" pitchFamily="2" charset="2"/>
              <a:buNone/>
            </a:pPr>
            <a:r>
              <a:rPr lang="en-US" sz="1600" i="1" dirty="0" smtClean="0">
                <a:solidFill>
                  <a:srgbClr val="0000FF"/>
                </a:solidFill>
              </a:rPr>
              <a:t>P</a:t>
            </a:r>
            <a:r>
              <a:rPr lang="en-US" sz="1600" i="1" baseline="-25000" dirty="0" smtClean="0">
                <a:solidFill>
                  <a:srgbClr val="0000FF"/>
                </a:solidFill>
              </a:rPr>
              <a:t>r</a:t>
            </a:r>
            <a:r>
              <a:rPr lang="en-US" sz="1600" i="1" dirty="0" smtClean="0">
                <a:solidFill>
                  <a:srgbClr val="0000FF"/>
                </a:solidFill>
              </a:rPr>
              <a:t> </a:t>
            </a:r>
            <a:r>
              <a:rPr lang="en-US" sz="1600" dirty="0" smtClean="0">
                <a:solidFill>
                  <a:srgbClr val="0000FF"/>
                </a:solidFill>
              </a:rPr>
              <a:t>(</a:t>
            </a:r>
            <a:r>
              <a:rPr lang="en-US" sz="1600" i="1" dirty="0" err="1" smtClean="0">
                <a:solidFill>
                  <a:srgbClr val="0000FF"/>
                </a:solidFill>
              </a:rPr>
              <a:t>j</a:t>
            </a:r>
            <a:r>
              <a:rPr lang="en-US" sz="1600" dirty="0" err="1" smtClean="0">
                <a:solidFill>
                  <a:srgbClr val="0000FF"/>
                </a:solidFill>
              </a:rPr>
              <a:t>Ω</a:t>
            </a:r>
            <a:r>
              <a:rPr lang="en-US" sz="1600" dirty="0" smtClean="0">
                <a:solidFill>
                  <a:srgbClr val="0000FF"/>
                </a:solidFill>
              </a:rPr>
              <a:t>) = </a:t>
            </a:r>
            <a:r>
              <a:rPr lang="en-US" sz="1600" i="1" dirty="0" smtClean="0">
                <a:solidFill>
                  <a:srgbClr val="0000FF"/>
                </a:solidFill>
              </a:rPr>
              <a:t>S</a:t>
            </a:r>
            <a:r>
              <a:rPr lang="en-US" sz="1600" dirty="0" smtClean="0">
                <a:solidFill>
                  <a:srgbClr val="0000FF"/>
                </a:solidFill>
              </a:rPr>
              <a:t>(</a:t>
            </a:r>
            <a:r>
              <a:rPr lang="en-US" sz="1600" i="1" dirty="0" err="1" smtClean="0">
                <a:solidFill>
                  <a:srgbClr val="0000FF"/>
                </a:solidFill>
              </a:rPr>
              <a:t>j</a:t>
            </a:r>
            <a:r>
              <a:rPr lang="en-US" sz="1600" dirty="0" err="1" smtClean="0">
                <a:solidFill>
                  <a:srgbClr val="0000FF"/>
                </a:solidFill>
              </a:rPr>
              <a:t>Ω</a:t>
            </a:r>
            <a:r>
              <a:rPr lang="en-US" sz="1600" dirty="0" smtClean="0">
                <a:solidFill>
                  <a:srgbClr val="0000FF"/>
                </a:solidFill>
              </a:rPr>
              <a:t>) </a:t>
            </a:r>
            <a:r>
              <a:rPr lang="en-US" sz="1600" i="1" dirty="0" smtClean="0">
                <a:solidFill>
                  <a:srgbClr val="0000FF"/>
                </a:solidFill>
              </a:rPr>
              <a:t>T </a:t>
            </a:r>
            <a:r>
              <a:rPr lang="en-US" sz="1600" dirty="0" smtClean="0">
                <a:solidFill>
                  <a:srgbClr val="0000FF"/>
                </a:solidFill>
              </a:rPr>
              <a:t>(</a:t>
            </a:r>
            <a:r>
              <a:rPr lang="en-US" sz="1600" i="1" dirty="0" err="1" smtClean="0">
                <a:solidFill>
                  <a:srgbClr val="0000FF"/>
                </a:solidFill>
              </a:rPr>
              <a:t>j</a:t>
            </a:r>
            <a:r>
              <a:rPr lang="en-US" sz="1600" dirty="0" err="1" smtClean="0">
                <a:solidFill>
                  <a:srgbClr val="0000FF"/>
                </a:solidFill>
              </a:rPr>
              <a:t>Ω</a:t>
            </a:r>
            <a:r>
              <a:rPr lang="en-US" sz="1600" dirty="0" smtClean="0">
                <a:solidFill>
                  <a:srgbClr val="0000FF"/>
                </a:solidFill>
              </a:rPr>
              <a:t>) </a:t>
            </a:r>
            <a:r>
              <a:rPr lang="en-US" sz="1600" i="1" dirty="0" smtClean="0">
                <a:solidFill>
                  <a:srgbClr val="0000FF"/>
                </a:solidFill>
              </a:rPr>
              <a:t>R</a:t>
            </a:r>
            <a:r>
              <a:rPr lang="en-US" sz="1600" dirty="0" smtClean="0">
                <a:solidFill>
                  <a:srgbClr val="0000FF"/>
                </a:solidFill>
              </a:rPr>
              <a:t>(</a:t>
            </a:r>
            <a:r>
              <a:rPr lang="en-US" sz="1600" i="1" dirty="0" err="1" smtClean="0">
                <a:solidFill>
                  <a:srgbClr val="0000FF"/>
                </a:solidFill>
              </a:rPr>
              <a:t>j</a:t>
            </a:r>
            <a:r>
              <a:rPr lang="en-US" sz="1600" dirty="0" err="1" smtClean="0">
                <a:solidFill>
                  <a:srgbClr val="0000FF"/>
                </a:solidFill>
              </a:rPr>
              <a:t>Ω</a:t>
            </a:r>
            <a:r>
              <a:rPr lang="en-US" sz="1600" dirty="0" smtClean="0">
                <a:solidFill>
                  <a:srgbClr val="0000FF"/>
                </a:solidFill>
              </a:rPr>
              <a:t>)</a:t>
            </a:r>
            <a:r>
              <a:rPr lang="en-US" sz="1600" dirty="0" smtClean="0"/>
              <a:t> </a:t>
            </a:r>
          </a:p>
          <a:p>
            <a:pPr eaLnBrk="1" hangingPunct="1">
              <a:lnSpc>
                <a:spcPct val="90000"/>
              </a:lnSpc>
            </a:pPr>
            <a:r>
              <a:rPr lang="en-US" sz="1800" dirty="0" smtClean="0"/>
              <a:t>For vowel production: </a:t>
            </a:r>
          </a:p>
          <a:p>
            <a:pPr lvl="4" eaLnBrk="1" hangingPunct="1">
              <a:lnSpc>
                <a:spcPct val="90000"/>
              </a:lnSpc>
              <a:buFont typeface="Wingdings" pitchFamily="2" charset="2"/>
              <a:buNone/>
            </a:pPr>
            <a:r>
              <a:rPr lang="en-US" sz="1300" i="1" dirty="0" smtClean="0">
                <a:solidFill>
                  <a:srgbClr val="0000FF"/>
                </a:solidFill>
              </a:rPr>
              <a:t>S</a:t>
            </a:r>
            <a:r>
              <a:rPr lang="en-US" sz="1300" dirty="0" smtClean="0">
                <a:solidFill>
                  <a:srgbClr val="0000FF"/>
                </a:solidFill>
              </a:rPr>
              <a:t>(</a:t>
            </a:r>
            <a:r>
              <a:rPr lang="en-US" sz="1300" i="1" dirty="0" err="1" smtClean="0">
                <a:solidFill>
                  <a:srgbClr val="0000FF"/>
                </a:solidFill>
              </a:rPr>
              <a:t>j</a:t>
            </a:r>
            <a:r>
              <a:rPr lang="en-US" sz="1300" dirty="0" err="1" smtClean="0">
                <a:solidFill>
                  <a:srgbClr val="0000FF"/>
                </a:solidFill>
              </a:rPr>
              <a:t>Ω</a:t>
            </a:r>
            <a:r>
              <a:rPr lang="en-US" sz="1300" dirty="0" smtClean="0">
                <a:solidFill>
                  <a:srgbClr val="0000FF"/>
                </a:solidFill>
              </a:rPr>
              <a:t>) = </a:t>
            </a:r>
            <a:r>
              <a:rPr lang="en-US" sz="1300" i="1" dirty="0" smtClean="0">
                <a:solidFill>
                  <a:srgbClr val="0000FF"/>
                </a:solidFill>
              </a:rPr>
              <a:t>U</a:t>
            </a:r>
            <a:r>
              <a:rPr lang="en-US" sz="1300" i="1" baseline="-25000" dirty="0" smtClean="0">
                <a:solidFill>
                  <a:srgbClr val="0000FF"/>
                </a:solidFill>
              </a:rPr>
              <a:t>G</a:t>
            </a:r>
            <a:r>
              <a:rPr lang="en-US" sz="1300" dirty="0" smtClean="0">
                <a:solidFill>
                  <a:srgbClr val="0000FF"/>
                </a:solidFill>
              </a:rPr>
              <a:t>(</a:t>
            </a:r>
            <a:r>
              <a:rPr lang="en-US" sz="1300" i="1" dirty="0" err="1" smtClean="0">
                <a:solidFill>
                  <a:srgbClr val="0000FF"/>
                </a:solidFill>
              </a:rPr>
              <a:t>j</a:t>
            </a:r>
            <a:r>
              <a:rPr lang="en-US" sz="1300" dirty="0" err="1" smtClean="0">
                <a:solidFill>
                  <a:srgbClr val="0000FF"/>
                </a:solidFill>
              </a:rPr>
              <a:t>Ω</a:t>
            </a:r>
            <a:r>
              <a:rPr lang="en-US" sz="1300" dirty="0" smtClean="0">
                <a:solidFill>
                  <a:srgbClr val="0000FF"/>
                </a:solidFill>
              </a:rPr>
              <a:t>) </a:t>
            </a:r>
          </a:p>
          <a:p>
            <a:pPr lvl="4" eaLnBrk="1" hangingPunct="1">
              <a:lnSpc>
                <a:spcPct val="90000"/>
              </a:lnSpc>
              <a:buFont typeface="Wingdings" pitchFamily="2" charset="2"/>
              <a:buNone/>
            </a:pPr>
            <a:r>
              <a:rPr lang="en-US" sz="1300" i="1" dirty="0" smtClean="0">
                <a:solidFill>
                  <a:srgbClr val="0000FF"/>
                </a:solidFill>
              </a:rPr>
              <a:t>T </a:t>
            </a:r>
            <a:r>
              <a:rPr lang="en-US" sz="1300" dirty="0" smtClean="0">
                <a:solidFill>
                  <a:srgbClr val="0000FF"/>
                </a:solidFill>
              </a:rPr>
              <a:t>(</a:t>
            </a:r>
            <a:r>
              <a:rPr lang="en-US" sz="1300" i="1" dirty="0" err="1" smtClean="0">
                <a:solidFill>
                  <a:srgbClr val="0000FF"/>
                </a:solidFill>
              </a:rPr>
              <a:t>j</a:t>
            </a:r>
            <a:r>
              <a:rPr lang="en-US" sz="1300" dirty="0" err="1" smtClean="0">
                <a:solidFill>
                  <a:srgbClr val="0000FF"/>
                </a:solidFill>
              </a:rPr>
              <a:t>Ω</a:t>
            </a:r>
            <a:r>
              <a:rPr lang="en-US" sz="1300" dirty="0" smtClean="0">
                <a:solidFill>
                  <a:srgbClr val="0000FF"/>
                </a:solidFill>
              </a:rPr>
              <a:t>) = </a:t>
            </a:r>
            <a:r>
              <a:rPr lang="en-US" sz="1300" i="1" dirty="0" smtClean="0">
                <a:solidFill>
                  <a:srgbClr val="0000FF"/>
                </a:solidFill>
              </a:rPr>
              <a:t>U</a:t>
            </a:r>
            <a:r>
              <a:rPr lang="en-US" sz="1300" i="1" baseline="-25000" dirty="0" smtClean="0">
                <a:solidFill>
                  <a:srgbClr val="0000FF"/>
                </a:solidFill>
              </a:rPr>
              <a:t>L</a:t>
            </a:r>
            <a:r>
              <a:rPr lang="en-US" sz="1300" dirty="0" smtClean="0">
                <a:solidFill>
                  <a:srgbClr val="0000FF"/>
                </a:solidFill>
              </a:rPr>
              <a:t>(</a:t>
            </a:r>
            <a:r>
              <a:rPr lang="en-US" sz="1300" i="1" dirty="0" err="1" smtClean="0">
                <a:solidFill>
                  <a:srgbClr val="0000FF"/>
                </a:solidFill>
              </a:rPr>
              <a:t>j</a:t>
            </a:r>
            <a:r>
              <a:rPr lang="en-US" sz="1300" dirty="0" err="1" smtClean="0">
                <a:solidFill>
                  <a:srgbClr val="0000FF"/>
                </a:solidFill>
              </a:rPr>
              <a:t>Ω</a:t>
            </a:r>
            <a:r>
              <a:rPr lang="en-US" sz="1300" dirty="0" smtClean="0">
                <a:solidFill>
                  <a:srgbClr val="0000FF"/>
                </a:solidFill>
              </a:rPr>
              <a:t>) </a:t>
            </a:r>
            <a:r>
              <a:rPr lang="en-US" sz="1300" i="1" dirty="0" smtClean="0">
                <a:solidFill>
                  <a:srgbClr val="0000FF"/>
                </a:solidFill>
              </a:rPr>
              <a:t>/U</a:t>
            </a:r>
            <a:r>
              <a:rPr lang="en-US" sz="1300" i="1" baseline="-25000" dirty="0" smtClean="0">
                <a:solidFill>
                  <a:srgbClr val="0000FF"/>
                </a:solidFill>
              </a:rPr>
              <a:t>G</a:t>
            </a:r>
            <a:r>
              <a:rPr lang="en-US" sz="1300" dirty="0" smtClean="0">
                <a:solidFill>
                  <a:srgbClr val="0000FF"/>
                </a:solidFill>
              </a:rPr>
              <a:t>(</a:t>
            </a:r>
            <a:r>
              <a:rPr lang="en-US" sz="1300" i="1" dirty="0" err="1" smtClean="0">
                <a:solidFill>
                  <a:srgbClr val="0000FF"/>
                </a:solidFill>
              </a:rPr>
              <a:t>j</a:t>
            </a:r>
            <a:r>
              <a:rPr lang="en-US" sz="1300" dirty="0" err="1" smtClean="0">
                <a:solidFill>
                  <a:srgbClr val="0000FF"/>
                </a:solidFill>
              </a:rPr>
              <a:t>Ω</a:t>
            </a:r>
            <a:r>
              <a:rPr lang="en-US" sz="1300" dirty="0" smtClean="0">
                <a:solidFill>
                  <a:srgbClr val="0000FF"/>
                </a:solidFill>
              </a:rPr>
              <a:t>) </a:t>
            </a:r>
          </a:p>
          <a:p>
            <a:pPr lvl="4" eaLnBrk="1" hangingPunct="1">
              <a:lnSpc>
                <a:spcPct val="90000"/>
              </a:lnSpc>
              <a:buFont typeface="Wingdings" pitchFamily="2" charset="2"/>
              <a:buNone/>
            </a:pPr>
            <a:r>
              <a:rPr lang="en-US" sz="1300" i="1" dirty="0" smtClean="0">
                <a:solidFill>
                  <a:srgbClr val="0000FF"/>
                </a:solidFill>
              </a:rPr>
              <a:t>R</a:t>
            </a:r>
            <a:r>
              <a:rPr lang="en-US" sz="1300" dirty="0" smtClean="0">
                <a:solidFill>
                  <a:srgbClr val="0000FF"/>
                </a:solidFill>
              </a:rPr>
              <a:t>(</a:t>
            </a:r>
            <a:r>
              <a:rPr lang="en-US" sz="1300" i="1" dirty="0" err="1" smtClean="0">
                <a:solidFill>
                  <a:srgbClr val="0000FF"/>
                </a:solidFill>
              </a:rPr>
              <a:t>j</a:t>
            </a:r>
            <a:r>
              <a:rPr lang="en-US" sz="1300" dirty="0" err="1" smtClean="0">
                <a:solidFill>
                  <a:srgbClr val="0000FF"/>
                </a:solidFill>
              </a:rPr>
              <a:t>Ω</a:t>
            </a:r>
            <a:r>
              <a:rPr lang="en-US" sz="1300" dirty="0" smtClean="0">
                <a:solidFill>
                  <a:srgbClr val="0000FF"/>
                </a:solidFill>
              </a:rPr>
              <a:t>) = </a:t>
            </a:r>
            <a:r>
              <a:rPr lang="en-US" sz="1300" i="1" dirty="0" smtClean="0">
                <a:solidFill>
                  <a:srgbClr val="0000FF"/>
                </a:solidFill>
              </a:rPr>
              <a:t>P</a:t>
            </a:r>
            <a:r>
              <a:rPr lang="en-US" sz="1300" i="1" baseline="-25000" dirty="0" smtClean="0">
                <a:solidFill>
                  <a:srgbClr val="0000FF"/>
                </a:solidFill>
              </a:rPr>
              <a:t>r</a:t>
            </a:r>
            <a:r>
              <a:rPr lang="en-US" sz="1300" i="1" dirty="0" smtClean="0">
                <a:solidFill>
                  <a:srgbClr val="0000FF"/>
                </a:solidFill>
              </a:rPr>
              <a:t> </a:t>
            </a:r>
            <a:r>
              <a:rPr lang="en-US" sz="1300" dirty="0" smtClean="0">
                <a:solidFill>
                  <a:srgbClr val="0000FF"/>
                </a:solidFill>
              </a:rPr>
              <a:t>(</a:t>
            </a:r>
            <a:r>
              <a:rPr lang="en-US" sz="1300" i="1" dirty="0" err="1" smtClean="0">
                <a:solidFill>
                  <a:srgbClr val="0000FF"/>
                </a:solidFill>
              </a:rPr>
              <a:t>j</a:t>
            </a:r>
            <a:r>
              <a:rPr lang="en-US" sz="1300" dirty="0" err="1" smtClean="0">
                <a:solidFill>
                  <a:srgbClr val="0000FF"/>
                </a:solidFill>
              </a:rPr>
              <a:t>Ω</a:t>
            </a:r>
            <a:r>
              <a:rPr lang="en-US" sz="1300" dirty="0" smtClean="0">
                <a:solidFill>
                  <a:srgbClr val="0000FF"/>
                </a:solidFill>
              </a:rPr>
              <a:t>) </a:t>
            </a:r>
            <a:r>
              <a:rPr lang="en-US" sz="1300" i="1" dirty="0" smtClean="0">
                <a:solidFill>
                  <a:srgbClr val="0000FF"/>
                </a:solidFill>
              </a:rPr>
              <a:t>/U</a:t>
            </a:r>
            <a:r>
              <a:rPr lang="en-US" sz="1300" i="1" baseline="-25000" dirty="0" smtClean="0">
                <a:solidFill>
                  <a:srgbClr val="0000FF"/>
                </a:solidFill>
              </a:rPr>
              <a:t>L</a:t>
            </a:r>
            <a:r>
              <a:rPr lang="en-US" sz="1300" dirty="0" smtClean="0">
                <a:solidFill>
                  <a:srgbClr val="0000FF"/>
                </a:solidFill>
              </a:rPr>
              <a:t>(</a:t>
            </a:r>
            <a:r>
              <a:rPr lang="en-US" sz="1300" i="1" dirty="0" err="1" smtClean="0">
                <a:solidFill>
                  <a:srgbClr val="0000FF"/>
                </a:solidFill>
              </a:rPr>
              <a:t>j</a:t>
            </a:r>
            <a:r>
              <a:rPr lang="en-US" sz="1300" dirty="0" err="1" smtClean="0">
                <a:solidFill>
                  <a:srgbClr val="0000FF"/>
                </a:solidFill>
              </a:rPr>
              <a:t>Ω</a:t>
            </a:r>
            <a:r>
              <a:rPr lang="en-US" sz="1300" dirty="0" smtClean="0">
                <a:solidFill>
                  <a:srgbClr val="0000FF"/>
                </a:solidFill>
              </a:rPr>
              <a:t>)</a:t>
            </a:r>
            <a:r>
              <a:rPr lang="en-US" sz="1300" dirty="0" smtClean="0"/>
              <a:t> </a:t>
            </a:r>
          </a:p>
        </p:txBody>
      </p:sp>
      <p:pic>
        <p:nvPicPr>
          <p:cNvPr id="21511" name="Picture 4"/>
          <p:cNvPicPr>
            <a:picLocks noChangeAspect="1" noChangeArrowheads="1"/>
          </p:cNvPicPr>
          <p:nvPr/>
        </p:nvPicPr>
        <p:blipFill>
          <a:blip r:embed="rId2" cstate="print"/>
          <a:srcRect/>
          <a:stretch>
            <a:fillRect/>
          </a:stretch>
        </p:blipFill>
        <p:spPr bwMode="auto">
          <a:xfrm>
            <a:off x="900113" y="2328863"/>
            <a:ext cx="3762375" cy="2162175"/>
          </a:xfrm>
          <a:prstGeom prst="rect">
            <a:avLst/>
          </a:prstGeom>
          <a:noFill/>
          <a:ln w="9525" algn="ctr">
            <a:noFill/>
            <a:miter lim="800000"/>
            <a:headEnd/>
            <a:tailEnd/>
          </a:ln>
        </p:spPr>
      </p:pic>
      <p:sp>
        <p:nvSpPr>
          <p:cNvPr id="8" name="Rounded Rectangle 7"/>
          <p:cNvSpPr/>
          <p:nvPr/>
        </p:nvSpPr>
        <p:spPr bwMode="auto">
          <a:xfrm>
            <a:off x="6215062" y="2276475"/>
            <a:ext cx="1295400" cy="374571"/>
          </a:xfrm>
          <a:prstGeom prst="roundRect">
            <a:avLst/>
          </a:prstGeom>
          <a:solidFill>
            <a:srgbClr val="FF3399"/>
          </a:solidFill>
          <a:ln w="9525" cap="flat" cmpd="sng" algn="ctr">
            <a:noFill/>
            <a:prstDash val="solid"/>
            <a:round/>
            <a:headEnd type="none" w="med" len="med"/>
            <a:tailEnd type="triangl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rPr>
              <a:t>Source</a:t>
            </a:r>
          </a:p>
        </p:txBody>
      </p:sp>
      <p:sp>
        <p:nvSpPr>
          <p:cNvPr id="9" name="Rounded Rectangle 8"/>
          <p:cNvSpPr/>
          <p:nvPr/>
        </p:nvSpPr>
        <p:spPr bwMode="auto">
          <a:xfrm>
            <a:off x="6215062" y="3114675"/>
            <a:ext cx="1295400" cy="374571"/>
          </a:xfrm>
          <a:prstGeom prst="roundRect">
            <a:avLst/>
          </a:prstGeom>
          <a:solidFill>
            <a:srgbClr val="0000FF"/>
          </a:solidFill>
          <a:ln w="9525" cap="flat" cmpd="sng" algn="ctr">
            <a:noFill/>
            <a:prstDash val="solid"/>
            <a:round/>
            <a:headEnd type="none" w="med" len="med"/>
            <a:tailEnd type="triangl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600" b="0" i="0" u="none" strike="noStrike" cap="none" normalizeH="0" baseline="0" dirty="0" smtClean="0">
                <a:ln>
                  <a:noFill/>
                </a:ln>
                <a:solidFill>
                  <a:srgbClr val="FFFF00"/>
                </a:solidFill>
                <a:effectLst/>
                <a:latin typeface="Verdana" pitchFamily="34" charset="0"/>
              </a:rPr>
              <a:t>Filter</a:t>
            </a:r>
          </a:p>
        </p:txBody>
      </p:sp>
      <p:sp>
        <p:nvSpPr>
          <p:cNvPr id="10" name="Rounded Rectangle 9"/>
          <p:cNvSpPr/>
          <p:nvPr/>
        </p:nvSpPr>
        <p:spPr bwMode="auto">
          <a:xfrm>
            <a:off x="6215062" y="3952875"/>
            <a:ext cx="1295400" cy="374571"/>
          </a:xfrm>
          <a:prstGeom prst="roundRect">
            <a:avLst/>
          </a:prstGeom>
          <a:solidFill>
            <a:srgbClr val="FF9900"/>
          </a:solidFill>
          <a:ln w="9525" cap="flat" cmpd="sng" algn="ctr">
            <a:noFill/>
            <a:prstDash val="solid"/>
            <a:round/>
            <a:headEnd type="none" w="med" len="med"/>
            <a:tailEnd type="triangl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rPr>
              <a:t>Radiation</a:t>
            </a:r>
          </a:p>
        </p:txBody>
      </p:sp>
      <p:cxnSp>
        <p:nvCxnSpPr>
          <p:cNvPr id="12" name="Straight Arrow Connector 11"/>
          <p:cNvCxnSpPr>
            <a:stCxn id="8" idx="2"/>
            <a:endCxn id="9" idx="0"/>
          </p:cNvCxnSpPr>
          <p:nvPr/>
        </p:nvCxnSpPr>
        <p:spPr bwMode="auto">
          <a:xfrm rot="5400000">
            <a:off x="6630948" y="2882860"/>
            <a:ext cx="463629" cy="1588"/>
          </a:xfrm>
          <a:prstGeom prst="straightConnector1">
            <a:avLst/>
          </a:prstGeom>
          <a:noFill/>
          <a:ln w="25400" cap="flat" cmpd="sng" algn="ctr">
            <a:solidFill>
              <a:srgbClr val="7030A0"/>
            </a:solidFill>
            <a:prstDash val="solid"/>
            <a:round/>
            <a:headEnd type="none" w="med" len="med"/>
            <a:tailEnd type="arrow"/>
          </a:ln>
          <a:effectLst/>
        </p:spPr>
      </p:cxnSp>
      <p:cxnSp>
        <p:nvCxnSpPr>
          <p:cNvPr id="13" name="Straight Arrow Connector 12"/>
          <p:cNvCxnSpPr>
            <a:stCxn id="9" idx="2"/>
            <a:endCxn id="10" idx="0"/>
          </p:cNvCxnSpPr>
          <p:nvPr/>
        </p:nvCxnSpPr>
        <p:spPr bwMode="auto">
          <a:xfrm rot="5400000">
            <a:off x="6630948" y="3721060"/>
            <a:ext cx="463629" cy="1588"/>
          </a:xfrm>
          <a:prstGeom prst="straightConnector1">
            <a:avLst/>
          </a:prstGeom>
          <a:noFill/>
          <a:ln w="25400" cap="flat" cmpd="sng" algn="ctr">
            <a:solidFill>
              <a:srgbClr val="7030A0"/>
            </a:solidFill>
            <a:prstDash val="solid"/>
            <a:round/>
            <a:headEnd type="none" w="med" len="med"/>
            <a:tailEnd type="arrow"/>
          </a:ln>
          <a:effectLst/>
        </p:spPr>
      </p:cxnSp>
      <p:sp>
        <p:nvSpPr>
          <p:cNvPr id="16" name="Rectangle 15"/>
          <p:cNvSpPr/>
          <p:nvPr/>
        </p:nvSpPr>
        <p:spPr bwMode="auto">
          <a:xfrm>
            <a:off x="7562850" y="2286000"/>
            <a:ext cx="809625" cy="338554"/>
          </a:xfrm>
          <a:prstGeom prst="rect">
            <a:avLst/>
          </a:prstGeom>
          <a:noFill/>
          <a:ln w="9525"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New Roman" pitchFamily="18" charset="0"/>
                <a:cs typeface="Times New Roman" pitchFamily="18" charset="0"/>
              </a:rPr>
              <a:t>S(j</a:t>
            </a:r>
            <a:r>
              <a:rPr kumimoji="0" lang="en-US" sz="1600" b="0" i="1" u="none" strike="noStrike" cap="none" normalizeH="0" baseline="0" dirty="0" smtClean="0">
                <a:ln>
                  <a:noFill/>
                </a:ln>
                <a:solidFill>
                  <a:schemeClr val="tx1"/>
                </a:solidFill>
                <a:effectLst/>
                <a:latin typeface="Times New Roman" pitchFamily="18" charset="0"/>
                <a:cs typeface="Times New Roman" pitchFamily="18" charset="0"/>
                <a:sym typeface="Symbol"/>
              </a:rPr>
              <a:t></a:t>
            </a:r>
            <a:r>
              <a:rPr kumimoji="0" lang="en-US" sz="1600" b="0" i="1" u="none" strike="noStrike" cap="none" normalizeH="0" baseline="0" dirty="0" smtClean="0">
                <a:ln>
                  <a:noFill/>
                </a:ln>
                <a:solidFill>
                  <a:schemeClr val="tx1"/>
                </a:solidFill>
                <a:effectLst/>
                <a:latin typeface="Times New Roman" pitchFamily="18" charset="0"/>
                <a:cs typeface="Times New Roman" pitchFamily="18" charset="0"/>
              </a:rPr>
              <a:t>)</a:t>
            </a:r>
          </a:p>
        </p:txBody>
      </p:sp>
      <p:sp>
        <p:nvSpPr>
          <p:cNvPr id="17" name="Rectangle 16"/>
          <p:cNvSpPr/>
          <p:nvPr/>
        </p:nvSpPr>
        <p:spPr bwMode="auto">
          <a:xfrm>
            <a:off x="7562850" y="3128963"/>
            <a:ext cx="809625" cy="338554"/>
          </a:xfrm>
          <a:prstGeom prst="rect">
            <a:avLst/>
          </a:prstGeom>
          <a:noFill/>
          <a:ln w="9525"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New Roman" pitchFamily="18" charset="0"/>
                <a:cs typeface="Times New Roman" pitchFamily="18" charset="0"/>
              </a:rPr>
              <a:t>T(j</a:t>
            </a:r>
            <a:r>
              <a:rPr kumimoji="0" lang="en-US" sz="1600" b="0" i="1" u="none" strike="noStrike" cap="none" normalizeH="0" baseline="0" dirty="0" smtClean="0">
                <a:ln>
                  <a:noFill/>
                </a:ln>
                <a:solidFill>
                  <a:schemeClr val="tx1"/>
                </a:solidFill>
                <a:effectLst/>
                <a:latin typeface="Times New Roman" pitchFamily="18" charset="0"/>
                <a:cs typeface="Times New Roman" pitchFamily="18" charset="0"/>
                <a:sym typeface="Symbol"/>
              </a:rPr>
              <a:t></a:t>
            </a:r>
            <a:r>
              <a:rPr kumimoji="0" lang="en-US" sz="1600" b="0" i="1" u="none" strike="noStrike" cap="none" normalizeH="0" baseline="0" dirty="0" smtClean="0">
                <a:ln>
                  <a:noFill/>
                </a:ln>
                <a:solidFill>
                  <a:schemeClr val="tx1"/>
                </a:solidFill>
                <a:effectLst/>
                <a:latin typeface="Times New Roman" pitchFamily="18" charset="0"/>
                <a:cs typeface="Times New Roman" pitchFamily="18" charset="0"/>
              </a:rPr>
              <a:t>)</a:t>
            </a:r>
          </a:p>
        </p:txBody>
      </p:sp>
      <p:sp>
        <p:nvSpPr>
          <p:cNvPr id="18" name="Rectangle 17"/>
          <p:cNvSpPr/>
          <p:nvPr/>
        </p:nvSpPr>
        <p:spPr bwMode="auto">
          <a:xfrm>
            <a:off x="7562850" y="3971925"/>
            <a:ext cx="809625" cy="338554"/>
          </a:xfrm>
          <a:prstGeom prst="rect">
            <a:avLst/>
          </a:prstGeom>
          <a:noFill/>
          <a:ln w="9525"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New Roman" pitchFamily="18" charset="0"/>
                <a:cs typeface="Times New Roman" pitchFamily="18" charset="0"/>
              </a:rPr>
              <a:t>R(j</a:t>
            </a:r>
            <a:r>
              <a:rPr kumimoji="0" lang="en-US" sz="1600" b="0" i="1" u="none" strike="noStrike" cap="none" normalizeH="0" baseline="0" dirty="0" smtClean="0">
                <a:ln>
                  <a:noFill/>
                </a:ln>
                <a:solidFill>
                  <a:schemeClr val="tx1"/>
                </a:solidFill>
                <a:effectLst/>
                <a:latin typeface="Times New Roman" pitchFamily="18" charset="0"/>
                <a:cs typeface="Times New Roman" pitchFamily="18" charset="0"/>
                <a:sym typeface="Symbol"/>
              </a:rPr>
              <a:t></a:t>
            </a:r>
            <a:r>
              <a:rPr kumimoji="0" lang="en-US" sz="1600" b="0" i="1" u="none" strike="noStrike" cap="none" normalizeH="0" baseline="0" dirty="0" smtClean="0">
                <a:ln>
                  <a:noFill/>
                </a:ln>
                <a:solidFill>
                  <a:schemeClr val="tx1"/>
                </a:solidFill>
                <a:effectLst/>
                <a:latin typeface="Times New Roman" pitchFamily="18" charset="0"/>
                <a:cs typeface="Times New Roman" pitchFamily="18" charset="0"/>
              </a:rPr>
              <a:t>)</a:t>
            </a:r>
          </a:p>
        </p:txBody>
      </p:sp>
      <p:cxnSp>
        <p:nvCxnSpPr>
          <p:cNvPr id="19" name="Straight Arrow Connector 18"/>
          <p:cNvCxnSpPr>
            <a:stCxn id="16" idx="2"/>
            <a:endCxn id="17" idx="0"/>
          </p:cNvCxnSpPr>
          <p:nvPr/>
        </p:nvCxnSpPr>
        <p:spPr bwMode="auto">
          <a:xfrm rot="5400000">
            <a:off x="7715459" y="2876758"/>
            <a:ext cx="504409" cy="1588"/>
          </a:xfrm>
          <a:prstGeom prst="straightConnector1">
            <a:avLst/>
          </a:prstGeom>
          <a:noFill/>
          <a:ln w="25400" cap="flat" cmpd="sng" algn="ctr">
            <a:solidFill>
              <a:srgbClr val="7030A0"/>
            </a:solidFill>
            <a:prstDash val="solid"/>
            <a:round/>
            <a:headEnd type="none" w="med" len="med"/>
            <a:tailEnd type="arrow"/>
          </a:ln>
          <a:effectLst/>
        </p:spPr>
      </p:cxnSp>
      <p:cxnSp>
        <p:nvCxnSpPr>
          <p:cNvPr id="22" name="Straight Arrow Connector 21"/>
          <p:cNvCxnSpPr>
            <a:stCxn id="17" idx="2"/>
            <a:endCxn id="18" idx="0"/>
          </p:cNvCxnSpPr>
          <p:nvPr/>
        </p:nvCxnSpPr>
        <p:spPr bwMode="auto">
          <a:xfrm rot="5400000">
            <a:off x="7715459" y="3719721"/>
            <a:ext cx="504408" cy="1588"/>
          </a:xfrm>
          <a:prstGeom prst="straightConnector1">
            <a:avLst/>
          </a:prstGeom>
          <a:noFill/>
          <a:ln w="25400" cap="flat" cmpd="sng" algn="ctr">
            <a:solidFill>
              <a:srgbClr val="7030A0"/>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Filter Model</a:t>
            </a:r>
            <a:endParaRPr lang="en-US" dirty="0"/>
          </a:p>
        </p:txBody>
      </p:sp>
      <p:sp>
        <p:nvSpPr>
          <p:cNvPr id="4" name="Date Placeholder 3"/>
          <p:cNvSpPr>
            <a:spLocks noGrp="1"/>
          </p:cNvSpPr>
          <p:nvPr>
            <p:ph type="dt" sz="half" idx="10"/>
          </p:nvPr>
        </p:nvSpPr>
        <p:spPr/>
        <p:txBody>
          <a:bodyPr/>
          <a:lstStyle/>
          <a:p>
            <a:pPr>
              <a:defRPr/>
            </a:pPr>
            <a:fld id="{7909B668-493C-4385-B718-92B2551FEF45}" type="datetime3">
              <a:rPr lang="en-US" smtClean="0"/>
              <a:pPr>
                <a:defRPr/>
              </a:pPr>
              <a:t>17 January 2019</a:t>
            </a:fld>
            <a:endParaRPr lang="en-US"/>
          </a:p>
        </p:txBody>
      </p:sp>
      <p:sp>
        <p:nvSpPr>
          <p:cNvPr id="5" name="Footer Placeholder 4"/>
          <p:cNvSpPr>
            <a:spLocks noGrp="1"/>
          </p:cNvSpPr>
          <p:nvPr>
            <p:ph type="ftr" sz="quarter" idx="11"/>
          </p:nvPr>
        </p:nvSpPr>
        <p:spPr/>
        <p:txBody>
          <a:bodyPr/>
          <a:lstStyle/>
          <a:p>
            <a:pPr>
              <a:defRPr/>
            </a:pPr>
            <a:r>
              <a:rPr lang="en-US" smtClean="0"/>
              <a:t>Veton Këpuska</a:t>
            </a:r>
            <a:endParaRPr lang="en-US"/>
          </a:p>
        </p:txBody>
      </p:sp>
      <p:sp>
        <p:nvSpPr>
          <p:cNvPr id="6" name="Slide Number Placeholder 5"/>
          <p:cNvSpPr>
            <a:spLocks noGrp="1"/>
          </p:cNvSpPr>
          <p:nvPr>
            <p:ph type="sldNum" sz="quarter" idx="12"/>
          </p:nvPr>
        </p:nvSpPr>
        <p:spPr/>
        <p:txBody>
          <a:bodyPr/>
          <a:lstStyle/>
          <a:p>
            <a:pPr>
              <a:defRPr/>
            </a:pPr>
            <a:fld id="{C2627980-FD42-4CFA-82B7-2D7C5A40F238}" type="slidenum">
              <a:rPr lang="en-US" smtClean="0"/>
              <a:pPr>
                <a:defRPr/>
              </a:pPr>
              <a:t>38</a:t>
            </a:fld>
            <a:endParaRPr lang="en-US"/>
          </a:p>
        </p:txBody>
      </p:sp>
      <p:pic>
        <p:nvPicPr>
          <p:cNvPr id="71682" name="Picture 2" descr="Fig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1416424"/>
            <a:ext cx="7988742" cy="432547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590800" y="5741895"/>
            <a:ext cx="3956531" cy="338554"/>
          </a:xfrm>
          <a:prstGeom prst="rect">
            <a:avLst/>
          </a:prstGeom>
        </p:spPr>
        <p:txBody>
          <a:bodyPr wrap="none">
            <a:spAutoFit/>
          </a:bodyPr>
          <a:lstStyle/>
          <a:p>
            <a:r>
              <a:rPr lang="en-US" dirty="0">
                <a:solidFill>
                  <a:srgbClr val="000000"/>
                </a:solidFill>
                <a:latin typeface="Times" panose="02020603050405020304" pitchFamily="18" charset="0"/>
              </a:rPr>
              <a:t>The source-filter model of speech production.</a:t>
            </a:r>
            <a:endParaRPr lang="en-US" dirty="0"/>
          </a:p>
        </p:txBody>
      </p:sp>
    </p:spTree>
    <p:extLst>
      <p:ext uri="{BB962C8B-B14F-4D97-AF65-F5344CB8AC3E}">
        <p14:creationId xmlns:p14="http://schemas.microsoft.com/office/powerpoint/2010/main" val="41074353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a:noFill/>
        </p:spPr>
        <p:txBody>
          <a:bodyPr/>
          <a:lstStyle/>
          <a:p>
            <a:fld id="{FE183A85-009A-47DF-8C0D-678C362B4FAB}" type="datetime3">
              <a:rPr lang="en-US" smtClean="0"/>
              <a:pPr/>
              <a:t>17 January 2019</a:t>
            </a:fld>
            <a:endParaRPr lang="en-US" smtClean="0"/>
          </a:p>
        </p:txBody>
      </p:sp>
      <p:sp>
        <p:nvSpPr>
          <p:cNvPr id="22531" name="Footer Placeholder 4"/>
          <p:cNvSpPr>
            <a:spLocks noGrp="1"/>
          </p:cNvSpPr>
          <p:nvPr>
            <p:ph type="ftr" sz="quarter" idx="11"/>
          </p:nvPr>
        </p:nvSpPr>
        <p:spPr>
          <a:noFill/>
        </p:spPr>
        <p:txBody>
          <a:bodyPr/>
          <a:lstStyle/>
          <a:p>
            <a:r>
              <a:rPr lang="en-US" smtClean="0"/>
              <a:t>Veton Këpuska</a:t>
            </a:r>
          </a:p>
        </p:txBody>
      </p:sp>
      <p:sp>
        <p:nvSpPr>
          <p:cNvPr id="22532" name="Slide Number Placeholder 5"/>
          <p:cNvSpPr>
            <a:spLocks noGrp="1"/>
          </p:cNvSpPr>
          <p:nvPr>
            <p:ph type="sldNum" sz="quarter" idx="12"/>
          </p:nvPr>
        </p:nvSpPr>
        <p:spPr>
          <a:noFill/>
        </p:spPr>
        <p:txBody>
          <a:bodyPr/>
          <a:lstStyle/>
          <a:p>
            <a:fld id="{3FC6903D-597A-49AE-84AF-BF42F20FE2BC}" type="slidenum">
              <a:rPr lang="en-US" smtClean="0"/>
              <a:pPr/>
              <a:t>39</a:t>
            </a:fld>
            <a:endParaRPr lang="en-US" smtClean="0"/>
          </a:p>
        </p:txBody>
      </p:sp>
      <p:sp>
        <p:nvSpPr>
          <p:cNvPr id="22533" name="Rectangle 2"/>
          <p:cNvSpPr>
            <a:spLocks noGrp="1" noChangeArrowheads="1"/>
          </p:cNvSpPr>
          <p:nvPr>
            <p:ph type="title"/>
          </p:nvPr>
        </p:nvSpPr>
        <p:spPr/>
        <p:txBody>
          <a:bodyPr/>
          <a:lstStyle/>
          <a:p>
            <a:pPr eaLnBrk="1" hangingPunct="1"/>
            <a:r>
              <a:rPr lang="en-US" sz="3400" b="1" dirty="0" smtClean="0">
                <a:solidFill>
                  <a:srgbClr val="0000FF"/>
                </a:solidFill>
              </a:rPr>
              <a:t>Sound Source: </a:t>
            </a:r>
            <a:br>
              <a:rPr lang="en-US" sz="3400" b="1" dirty="0" smtClean="0">
                <a:solidFill>
                  <a:srgbClr val="0000FF"/>
                </a:solidFill>
              </a:rPr>
            </a:br>
            <a:r>
              <a:rPr lang="en-US" sz="3400" b="1" dirty="0" smtClean="0">
                <a:solidFill>
                  <a:srgbClr val="0000FF"/>
                </a:solidFill>
              </a:rPr>
              <a:t>Vocal Fold Vibration</a:t>
            </a:r>
            <a:endParaRPr lang="en-US" sz="3400" dirty="0" smtClean="0">
              <a:solidFill>
                <a:srgbClr val="0000FF"/>
              </a:solidFill>
            </a:endParaRPr>
          </a:p>
        </p:txBody>
      </p:sp>
      <p:sp>
        <p:nvSpPr>
          <p:cNvPr id="22534" name="Rectangle 3"/>
          <p:cNvSpPr>
            <a:spLocks noGrp="1" noChangeArrowheads="1"/>
          </p:cNvSpPr>
          <p:nvPr>
            <p:ph type="body" idx="1"/>
          </p:nvPr>
        </p:nvSpPr>
        <p:spPr/>
        <p:txBody>
          <a:bodyPr/>
          <a:lstStyle/>
          <a:p>
            <a:pPr eaLnBrk="1" hangingPunct="1">
              <a:spcBef>
                <a:spcPts val="2375"/>
              </a:spcBef>
              <a:spcAft>
                <a:spcPts val="1825"/>
              </a:spcAft>
            </a:pPr>
            <a:r>
              <a:rPr lang="en-US" sz="2000" smtClean="0"/>
              <a:t>Modeled as a volume velocity source at glottis, </a:t>
            </a:r>
            <a:r>
              <a:rPr lang="en-US" sz="2000" i="1" smtClean="0"/>
              <a:t>U</a:t>
            </a:r>
            <a:r>
              <a:rPr lang="en-US" sz="2000" i="1" baseline="-25000" smtClean="0"/>
              <a:t>G</a:t>
            </a:r>
            <a:r>
              <a:rPr lang="en-US" sz="2000" smtClean="0"/>
              <a:t>(</a:t>
            </a:r>
            <a:r>
              <a:rPr lang="en-US" sz="2000" i="1" smtClean="0"/>
              <a:t>j</a:t>
            </a:r>
            <a:r>
              <a:rPr lang="en-US" sz="2000" smtClean="0"/>
              <a:t>Ω)</a:t>
            </a:r>
          </a:p>
        </p:txBody>
      </p:sp>
      <p:pic>
        <p:nvPicPr>
          <p:cNvPr id="22535" name="Picture 6"/>
          <p:cNvPicPr>
            <a:picLocks noChangeAspect="1" noChangeArrowheads="1"/>
          </p:cNvPicPr>
          <p:nvPr/>
        </p:nvPicPr>
        <p:blipFill>
          <a:blip r:embed="rId2" cstate="print"/>
          <a:srcRect/>
          <a:stretch>
            <a:fillRect/>
          </a:stretch>
        </p:blipFill>
        <p:spPr bwMode="auto">
          <a:xfrm>
            <a:off x="771525" y="1957388"/>
            <a:ext cx="7600950" cy="4133850"/>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Date Placeholder 3"/>
          <p:cNvSpPr>
            <a:spLocks noGrp="1"/>
          </p:cNvSpPr>
          <p:nvPr>
            <p:ph type="dt" sz="quarter" idx="10"/>
          </p:nvPr>
        </p:nvSpPr>
        <p:spPr>
          <a:noFill/>
        </p:spPr>
        <p:txBody>
          <a:bodyPr/>
          <a:lstStyle/>
          <a:p>
            <a:fld id="{B7DC52BE-59BE-4B58-9D7A-F8345AD69F1D}" type="datetime3">
              <a:rPr lang="en-US" smtClean="0"/>
              <a:pPr/>
              <a:t>17 January 2019</a:t>
            </a:fld>
            <a:endParaRPr lang="en-US" smtClean="0"/>
          </a:p>
        </p:txBody>
      </p:sp>
      <p:sp>
        <p:nvSpPr>
          <p:cNvPr id="13315" name="Footer Placeholder 4"/>
          <p:cNvSpPr>
            <a:spLocks noGrp="1"/>
          </p:cNvSpPr>
          <p:nvPr>
            <p:ph type="ftr" sz="quarter" idx="11"/>
          </p:nvPr>
        </p:nvSpPr>
        <p:spPr>
          <a:noFill/>
        </p:spPr>
        <p:txBody>
          <a:bodyPr/>
          <a:lstStyle/>
          <a:p>
            <a:r>
              <a:rPr lang="en-US" smtClean="0"/>
              <a:t>Veton Këpuska</a:t>
            </a:r>
          </a:p>
        </p:txBody>
      </p:sp>
      <p:sp>
        <p:nvSpPr>
          <p:cNvPr id="13316" name="Slide Number Placeholder 5"/>
          <p:cNvSpPr>
            <a:spLocks noGrp="1"/>
          </p:cNvSpPr>
          <p:nvPr>
            <p:ph type="sldNum" sz="quarter" idx="12"/>
          </p:nvPr>
        </p:nvSpPr>
        <p:spPr>
          <a:noFill/>
        </p:spPr>
        <p:txBody>
          <a:bodyPr/>
          <a:lstStyle/>
          <a:p>
            <a:fld id="{1F15336E-92E1-4B50-A496-C5171F7E259A}" type="slidenum">
              <a:rPr lang="en-US" smtClean="0"/>
              <a:pPr/>
              <a:t>4</a:t>
            </a:fld>
            <a:endParaRPr lang="en-US" smtClean="0"/>
          </a:p>
        </p:txBody>
      </p:sp>
      <p:sp>
        <p:nvSpPr>
          <p:cNvPr id="13317" name="Rectangle 2"/>
          <p:cNvSpPr>
            <a:spLocks noGrp="1" noChangeArrowheads="1"/>
          </p:cNvSpPr>
          <p:nvPr>
            <p:ph type="title"/>
          </p:nvPr>
        </p:nvSpPr>
        <p:spPr/>
        <p:txBody>
          <a:bodyPr/>
          <a:lstStyle/>
          <a:p>
            <a:pPr eaLnBrk="1" hangingPunct="1"/>
            <a:r>
              <a:rPr lang="en-US" sz="3400" b="1" smtClean="0">
                <a:solidFill>
                  <a:srgbClr val="0000FF"/>
                </a:solidFill>
              </a:rPr>
              <a:t>Places of Articulation for Speech Sounds </a:t>
            </a:r>
            <a:endParaRPr lang="en-US" sz="3400" smtClean="0">
              <a:solidFill>
                <a:srgbClr val="0000FF"/>
              </a:solidFill>
            </a:endParaRPr>
          </a:p>
        </p:txBody>
      </p:sp>
      <p:pic>
        <p:nvPicPr>
          <p:cNvPr id="13318" name="Picture 3"/>
          <p:cNvPicPr>
            <a:picLocks noGrp="1" noChangeAspect="1" noChangeArrowheads="1"/>
          </p:cNvPicPr>
          <p:nvPr>
            <p:ph type="body" idx="1"/>
          </p:nvPr>
        </p:nvPicPr>
        <p:blipFill>
          <a:blip r:embed="rId2" cstate="print"/>
          <a:srcRect/>
          <a:stretch>
            <a:fillRect/>
          </a:stretch>
        </p:blip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Date Placeholder 4"/>
          <p:cNvSpPr>
            <a:spLocks noGrp="1"/>
          </p:cNvSpPr>
          <p:nvPr>
            <p:ph type="dt" sz="quarter" idx="10"/>
          </p:nvPr>
        </p:nvSpPr>
        <p:spPr>
          <a:noFill/>
        </p:spPr>
        <p:txBody>
          <a:bodyPr/>
          <a:lstStyle/>
          <a:p>
            <a:fld id="{7EBCB34F-9477-48A8-8603-DD7CB715C4F7}" type="datetime3">
              <a:rPr lang="en-US" smtClean="0"/>
              <a:pPr/>
              <a:t>17 January 2019</a:t>
            </a:fld>
            <a:endParaRPr lang="en-US" smtClean="0"/>
          </a:p>
        </p:txBody>
      </p:sp>
      <p:sp>
        <p:nvSpPr>
          <p:cNvPr id="3076" name="Footer Placeholder 5"/>
          <p:cNvSpPr>
            <a:spLocks noGrp="1"/>
          </p:cNvSpPr>
          <p:nvPr>
            <p:ph type="ftr" sz="quarter" idx="11"/>
          </p:nvPr>
        </p:nvSpPr>
        <p:spPr>
          <a:noFill/>
        </p:spPr>
        <p:txBody>
          <a:bodyPr/>
          <a:lstStyle/>
          <a:p>
            <a:r>
              <a:rPr lang="en-US" smtClean="0"/>
              <a:t>Veton Këpuska</a:t>
            </a:r>
          </a:p>
        </p:txBody>
      </p:sp>
      <p:sp>
        <p:nvSpPr>
          <p:cNvPr id="3077" name="Slide Number Placeholder 6"/>
          <p:cNvSpPr>
            <a:spLocks noGrp="1"/>
          </p:cNvSpPr>
          <p:nvPr>
            <p:ph type="sldNum" sz="quarter" idx="12"/>
          </p:nvPr>
        </p:nvSpPr>
        <p:spPr>
          <a:noFill/>
        </p:spPr>
        <p:txBody>
          <a:bodyPr/>
          <a:lstStyle/>
          <a:p>
            <a:fld id="{E749221A-B864-4692-BD67-ABF74426FD04}" type="slidenum">
              <a:rPr lang="en-US" smtClean="0"/>
              <a:pPr/>
              <a:t>40</a:t>
            </a:fld>
            <a:endParaRPr lang="en-US" smtClean="0"/>
          </a:p>
        </p:txBody>
      </p:sp>
      <p:sp>
        <p:nvSpPr>
          <p:cNvPr id="3078" name="Rectangle 2"/>
          <p:cNvSpPr>
            <a:spLocks noGrp="1" noChangeArrowheads="1"/>
          </p:cNvSpPr>
          <p:nvPr>
            <p:ph type="title"/>
          </p:nvPr>
        </p:nvSpPr>
        <p:spPr/>
        <p:txBody>
          <a:bodyPr/>
          <a:lstStyle/>
          <a:p>
            <a:pPr eaLnBrk="1" hangingPunct="1"/>
            <a:r>
              <a:rPr lang="en-US" sz="3400" b="1" dirty="0" smtClean="0">
                <a:solidFill>
                  <a:srgbClr val="0000FF"/>
                </a:solidFill>
              </a:rPr>
              <a:t>Anatomy and Physiology of Speech Production</a:t>
            </a:r>
          </a:p>
        </p:txBody>
      </p:sp>
      <p:sp>
        <p:nvSpPr>
          <p:cNvPr id="3079" name="Rectangle 3"/>
          <p:cNvSpPr>
            <a:spLocks noGrp="1" noChangeArrowheads="1"/>
          </p:cNvSpPr>
          <p:nvPr>
            <p:ph type="body" sz="half" idx="1"/>
          </p:nvPr>
        </p:nvSpPr>
        <p:spPr>
          <a:xfrm>
            <a:off x="566738" y="1447800"/>
            <a:ext cx="7999412" cy="1905000"/>
          </a:xfrm>
        </p:spPr>
        <p:txBody>
          <a:bodyPr/>
          <a:lstStyle/>
          <a:p>
            <a:pPr eaLnBrk="1" hangingPunct="1">
              <a:lnSpc>
                <a:spcPct val="80000"/>
              </a:lnSpc>
            </a:pPr>
            <a:r>
              <a:rPr lang="en-US" sz="1700" dirty="0" smtClean="0"/>
              <a:t>Larynx</a:t>
            </a:r>
          </a:p>
          <a:p>
            <a:pPr lvl="1" eaLnBrk="1" hangingPunct="1">
              <a:lnSpc>
                <a:spcPct val="80000"/>
              </a:lnSpc>
            </a:pPr>
            <a:r>
              <a:rPr lang="en-US" sz="1500" dirty="0" smtClean="0"/>
              <a:t>Complicated system of cartilages, flesh, muscles, and ligaments.</a:t>
            </a:r>
          </a:p>
          <a:p>
            <a:pPr lvl="1" eaLnBrk="1" hangingPunct="1">
              <a:lnSpc>
                <a:spcPct val="80000"/>
              </a:lnSpc>
            </a:pPr>
            <a:r>
              <a:rPr lang="en-US" sz="1500" dirty="0" smtClean="0"/>
              <a:t>Primary function (in context of speech production) is to control the </a:t>
            </a:r>
            <a:r>
              <a:rPr lang="en-US" sz="1500" b="1" i="1" dirty="0" smtClean="0">
                <a:solidFill>
                  <a:srgbClr val="FF23A1"/>
                </a:solidFill>
              </a:rPr>
              <a:t>vocal cords</a:t>
            </a:r>
            <a:r>
              <a:rPr lang="en-US" sz="1500" dirty="0" smtClean="0"/>
              <a:t> (</a:t>
            </a:r>
            <a:r>
              <a:rPr lang="en-US" sz="1500" b="1" i="1" dirty="0" smtClean="0">
                <a:solidFill>
                  <a:srgbClr val="FF23A1"/>
                </a:solidFill>
              </a:rPr>
              <a:t>vocal folds</a:t>
            </a:r>
            <a:r>
              <a:rPr lang="en-US" sz="1500" dirty="0" smtClean="0"/>
              <a:t>) as illustrated in Figure 3.3.</a:t>
            </a:r>
          </a:p>
          <a:p>
            <a:pPr lvl="2" eaLnBrk="1" hangingPunct="1">
              <a:lnSpc>
                <a:spcPct val="80000"/>
              </a:lnSpc>
            </a:pPr>
            <a:r>
              <a:rPr lang="en-US" sz="1500" dirty="0" smtClean="0"/>
              <a:t>Vocal folds are:</a:t>
            </a:r>
          </a:p>
          <a:p>
            <a:pPr lvl="3" eaLnBrk="1" hangingPunct="1">
              <a:lnSpc>
                <a:spcPct val="80000"/>
              </a:lnSpc>
            </a:pPr>
            <a:r>
              <a:rPr lang="en-US" sz="1200" dirty="0" smtClean="0"/>
              <a:t>~15 mm in men</a:t>
            </a:r>
          </a:p>
          <a:p>
            <a:pPr lvl="3" eaLnBrk="1" hangingPunct="1">
              <a:lnSpc>
                <a:spcPct val="80000"/>
              </a:lnSpc>
            </a:pPr>
            <a:r>
              <a:rPr lang="en-US" sz="1200" dirty="0" smtClean="0"/>
              <a:t>~13 mm in women</a:t>
            </a:r>
          </a:p>
          <a:p>
            <a:pPr lvl="1" eaLnBrk="1" hangingPunct="1">
              <a:lnSpc>
                <a:spcPct val="80000"/>
              </a:lnSpc>
            </a:pPr>
            <a:endParaRPr lang="en-US" sz="1500" dirty="0" smtClean="0"/>
          </a:p>
        </p:txBody>
      </p:sp>
      <p:graphicFrame>
        <p:nvGraphicFramePr>
          <p:cNvPr id="3074" name="Object 4"/>
          <p:cNvGraphicFramePr>
            <a:graphicFrameLocks noGrp="1" noChangeAspect="1"/>
          </p:cNvGraphicFramePr>
          <p:nvPr>
            <p:ph sz="half" idx="2"/>
            <p:extLst>
              <p:ext uri="{D42A27DB-BD31-4B8C-83A1-F6EECF244321}">
                <p14:modId xmlns:p14="http://schemas.microsoft.com/office/powerpoint/2010/main" val="594146570"/>
              </p:ext>
            </p:extLst>
          </p:nvPr>
        </p:nvGraphicFramePr>
        <p:xfrm>
          <a:off x="696119" y="3352800"/>
          <a:ext cx="4856162" cy="2763837"/>
        </p:xfrm>
        <a:graphic>
          <a:graphicData uri="http://schemas.openxmlformats.org/presentationml/2006/ole">
            <mc:AlternateContent xmlns:mc="http://schemas.openxmlformats.org/markup-compatibility/2006">
              <mc:Choice xmlns:v="urn:schemas-microsoft-com:vml" Requires="v">
                <p:oleObj spid="_x0000_s68660" name="Bitmap Image" r:id="rId4" imgW="13670283" imgH="7780952" progId="PBrush">
                  <p:embed/>
                </p:oleObj>
              </mc:Choice>
              <mc:Fallback>
                <p:oleObj name="Bitmap Image" r:id="rId4" imgW="13670283" imgH="7780952" progId="PBrush">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119" y="3352800"/>
                        <a:ext cx="4856162" cy="276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Picture 1"/>
          <p:cNvPicPr>
            <a:picLocks noChangeAspect="1"/>
          </p:cNvPicPr>
          <p:nvPr/>
        </p:nvPicPr>
        <p:blipFill>
          <a:blip r:embed="rId6"/>
          <a:stretch>
            <a:fillRect/>
          </a:stretch>
        </p:blipFill>
        <p:spPr>
          <a:xfrm>
            <a:off x="5630465" y="2526903"/>
            <a:ext cx="2857500" cy="1428750"/>
          </a:xfrm>
          <a:prstGeom prst="rect">
            <a:avLst/>
          </a:prstGeom>
        </p:spPr>
      </p:pic>
      <p:pic>
        <p:nvPicPr>
          <p:cNvPr id="68653" name="Picture 45" descr="Image result for Human Throa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35277" y="4020343"/>
            <a:ext cx="2047875" cy="2095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fld id="{2F716177-55E2-4EBB-A7EF-A04CE9333B91}" type="datetime3">
              <a:rPr lang="en-US" smtClean="0"/>
              <a:pPr/>
              <a:t>17 January 2019</a:t>
            </a:fld>
            <a:endParaRPr lang="en-US" smtClean="0"/>
          </a:p>
        </p:txBody>
      </p:sp>
      <p:sp>
        <p:nvSpPr>
          <p:cNvPr id="23555" name="Footer Placeholder 4"/>
          <p:cNvSpPr>
            <a:spLocks noGrp="1"/>
          </p:cNvSpPr>
          <p:nvPr>
            <p:ph type="ftr" sz="quarter" idx="11"/>
          </p:nvPr>
        </p:nvSpPr>
        <p:spPr>
          <a:noFill/>
        </p:spPr>
        <p:txBody>
          <a:bodyPr/>
          <a:lstStyle/>
          <a:p>
            <a:r>
              <a:rPr lang="en-US" smtClean="0"/>
              <a:t>Veton Këpuska</a:t>
            </a:r>
          </a:p>
        </p:txBody>
      </p:sp>
      <p:sp>
        <p:nvSpPr>
          <p:cNvPr id="23556" name="Slide Number Placeholder 5"/>
          <p:cNvSpPr>
            <a:spLocks noGrp="1"/>
          </p:cNvSpPr>
          <p:nvPr>
            <p:ph type="sldNum" sz="quarter" idx="12"/>
          </p:nvPr>
        </p:nvSpPr>
        <p:spPr>
          <a:noFill/>
        </p:spPr>
        <p:txBody>
          <a:bodyPr/>
          <a:lstStyle/>
          <a:p>
            <a:fld id="{47CDBE00-D399-4ECD-91C5-111F10966923}" type="slidenum">
              <a:rPr lang="en-US" smtClean="0"/>
              <a:pPr/>
              <a:t>41</a:t>
            </a:fld>
            <a:endParaRPr lang="en-US" smtClean="0"/>
          </a:p>
        </p:txBody>
      </p:sp>
      <p:sp>
        <p:nvSpPr>
          <p:cNvPr id="23557" name="Rectangle 2"/>
          <p:cNvSpPr>
            <a:spLocks noGrp="1" noChangeArrowheads="1"/>
          </p:cNvSpPr>
          <p:nvPr>
            <p:ph type="title"/>
          </p:nvPr>
        </p:nvSpPr>
        <p:spPr/>
        <p:txBody>
          <a:bodyPr/>
          <a:lstStyle/>
          <a:p>
            <a:pPr eaLnBrk="1" hangingPunct="1"/>
            <a:r>
              <a:rPr lang="en-US" sz="3400" b="1" dirty="0" smtClean="0">
                <a:solidFill>
                  <a:srgbClr val="0000FF"/>
                </a:solidFill>
              </a:rPr>
              <a:t>Sound Source: </a:t>
            </a:r>
            <a:br>
              <a:rPr lang="en-US" sz="3400" b="1" dirty="0" smtClean="0">
                <a:solidFill>
                  <a:srgbClr val="0000FF"/>
                </a:solidFill>
              </a:rPr>
            </a:br>
            <a:r>
              <a:rPr lang="en-US" sz="3400" b="1" dirty="0" smtClean="0">
                <a:solidFill>
                  <a:srgbClr val="0000FF"/>
                </a:solidFill>
              </a:rPr>
              <a:t>Turbulence Noise</a:t>
            </a:r>
            <a:r>
              <a:rPr lang="en-US" sz="3400" b="1" dirty="0" smtClean="0"/>
              <a:t> </a:t>
            </a:r>
            <a:endParaRPr lang="en-US" sz="3400" dirty="0" smtClean="0"/>
          </a:p>
        </p:txBody>
      </p:sp>
      <p:sp>
        <p:nvSpPr>
          <p:cNvPr id="23558" name="Rectangle 3"/>
          <p:cNvSpPr>
            <a:spLocks noGrp="1" noChangeArrowheads="1"/>
          </p:cNvSpPr>
          <p:nvPr>
            <p:ph type="body" idx="1"/>
          </p:nvPr>
        </p:nvSpPr>
        <p:spPr/>
        <p:txBody>
          <a:bodyPr/>
          <a:lstStyle/>
          <a:p>
            <a:pPr eaLnBrk="1" hangingPunct="1"/>
            <a:r>
              <a:rPr lang="en-US" sz="1800" smtClean="0"/>
              <a:t>Turbulence noise is produced at a constriction in the vocal tract </a:t>
            </a:r>
          </a:p>
          <a:p>
            <a:pPr lvl="1" eaLnBrk="1" hangingPunct="1"/>
            <a:r>
              <a:rPr lang="en-US" sz="1600" smtClean="0"/>
              <a:t>Aspiration noise is produced at glottis </a:t>
            </a:r>
          </a:p>
          <a:p>
            <a:pPr lvl="1" eaLnBrk="1" hangingPunct="1"/>
            <a:r>
              <a:rPr lang="en-US" sz="1600" smtClean="0"/>
              <a:t>Frication noise is produced above the glottis </a:t>
            </a:r>
          </a:p>
          <a:p>
            <a:pPr eaLnBrk="1" hangingPunct="1"/>
            <a:r>
              <a:rPr lang="en-US" sz="1800" smtClean="0"/>
              <a:t>Modeled as series pressure source at constriction, </a:t>
            </a:r>
            <a:r>
              <a:rPr lang="en-US" sz="1800" i="1" smtClean="0"/>
              <a:t>P</a:t>
            </a:r>
            <a:r>
              <a:rPr lang="en-US" sz="1800" i="1" baseline="-25000" smtClean="0"/>
              <a:t>S</a:t>
            </a:r>
            <a:r>
              <a:rPr lang="en-US" sz="1800" smtClean="0"/>
              <a:t>(</a:t>
            </a:r>
            <a:r>
              <a:rPr lang="en-US" sz="1800" i="1" smtClean="0"/>
              <a:t>j</a:t>
            </a:r>
            <a:r>
              <a:rPr lang="en-US" sz="1800" smtClean="0"/>
              <a:t>Ω) </a:t>
            </a:r>
          </a:p>
          <a:p>
            <a:pPr eaLnBrk="1" hangingPunct="1">
              <a:buFont typeface="Wingdings" pitchFamily="2" charset="2"/>
              <a:buNone/>
            </a:pPr>
            <a:endParaRPr lang="en-US" sz="1800" smtClean="0"/>
          </a:p>
          <a:p>
            <a:pPr eaLnBrk="1" hangingPunct="1">
              <a:buFont typeface="Wingdings" pitchFamily="2" charset="2"/>
              <a:buNone/>
            </a:pPr>
            <a:endParaRPr lang="en-US" sz="1800" smtClean="0"/>
          </a:p>
          <a:p>
            <a:pPr eaLnBrk="1" hangingPunct="1">
              <a:buFont typeface="Wingdings" pitchFamily="2" charset="2"/>
              <a:buNone/>
            </a:pPr>
            <a:endParaRPr lang="en-US" sz="1800" smtClean="0"/>
          </a:p>
          <a:p>
            <a:pPr eaLnBrk="1" hangingPunct="1">
              <a:buFont typeface="Wingdings" pitchFamily="2" charset="2"/>
              <a:buNone/>
            </a:pPr>
            <a:endParaRPr lang="en-US" sz="1800" smtClean="0"/>
          </a:p>
          <a:p>
            <a:pPr eaLnBrk="1" hangingPunct="1">
              <a:buFont typeface="Wingdings" pitchFamily="2" charset="2"/>
              <a:buNone/>
            </a:pPr>
            <a:endParaRPr lang="en-US" sz="1800" smtClean="0"/>
          </a:p>
          <a:p>
            <a:pPr eaLnBrk="1" hangingPunct="1">
              <a:buFont typeface="Wingdings" pitchFamily="2" charset="2"/>
              <a:buNone/>
            </a:pPr>
            <a:endParaRPr lang="en-US" sz="1800" smtClean="0"/>
          </a:p>
          <a:p>
            <a:pPr eaLnBrk="1" hangingPunct="1">
              <a:buFont typeface="Wingdings" pitchFamily="2" charset="2"/>
              <a:buNone/>
            </a:pPr>
            <a:endParaRPr lang="en-US" sz="1800" smtClean="0"/>
          </a:p>
        </p:txBody>
      </p:sp>
      <p:pic>
        <p:nvPicPr>
          <p:cNvPr id="23559" name="Picture 5"/>
          <p:cNvPicPr>
            <a:picLocks noChangeAspect="1" noChangeArrowheads="1"/>
          </p:cNvPicPr>
          <p:nvPr/>
        </p:nvPicPr>
        <p:blipFill>
          <a:blip r:embed="rId2" cstate="print"/>
          <a:srcRect/>
          <a:stretch>
            <a:fillRect/>
          </a:stretch>
        </p:blipFill>
        <p:spPr bwMode="auto">
          <a:xfrm>
            <a:off x="785813" y="2795588"/>
            <a:ext cx="7439025" cy="3324225"/>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p:cNvSpPr>
            <a:spLocks noGrp="1"/>
          </p:cNvSpPr>
          <p:nvPr>
            <p:ph type="dt" sz="quarter" idx="10"/>
          </p:nvPr>
        </p:nvSpPr>
        <p:spPr>
          <a:noFill/>
        </p:spPr>
        <p:txBody>
          <a:bodyPr/>
          <a:lstStyle/>
          <a:p>
            <a:fld id="{52EE62EF-6BA9-4901-BC78-16BB5DB788B9}" type="datetime3">
              <a:rPr lang="en-US" smtClean="0"/>
              <a:pPr/>
              <a:t>17 January 2019</a:t>
            </a:fld>
            <a:endParaRPr lang="en-US" smtClean="0"/>
          </a:p>
        </p:txBody>
      </p:sp>
      <p:sp>
        <p:nvSpPr>
          <p:cNvPr id="24579" name="Footer Placeholder 4"/>
          <p:cNvSpPr>
            <a:spLocks noGrp="1"/>
          </p:cNvSpPr>
          <p:nvPr>
            <p:ph type="ftr" sz="quarter" idx="11"/>
          </p:nvPr>
        </p:nvSpPr>
        <p:spPr>
          <a:noFill/>
        </p:spPr>
        <p:txBody>
          <a:bodyPr/>
          <a:lstStyle/>
          <a:p>
            <a:r>
              <a:rPr lang="en-US" smtClean="0"/>
              <a:t>Veton Këpuska</a:t>
            </a:r>
          </a:p>
        </p:txBody>
      </p:sp>
      <p:sp>
        <p:nvSpPr>
          <p:cNvPr id="24580" name="Slide Number Placeholder 5"/>
          <p:cNvSpPr>
            <a:spLocks noGrp="1"/>
          </p:cNvSpPr>
          <p:nvPr>
            <p:ph type="sldNum" sz="quarter" idx="12"/>
          </p:nvPr>
        </p:nvSpPr>
        <p:spPr>
          <a:noFill/>
        </p:spPr>
        <p:txBody>
          <a:bodyPr/>
          <a:lstStyle/>
          <a:p>
            <a:fld id="{EC85D36B-FD5B-4705-9966-EFC8912CB6D6}" type="slidenum">
              <a:rPr lang="en-US" smtClean="0"/>
              <a:pPr/>
              <a:t>42</a:t>
            </a:fld>
            <a:endParaRPr lang="en-US" smtClean="0"/>
          </a:p>
        </p:txBody>
      </p:sp>
      <p:sp>
        <p:nvSpPr>
          <p:cNvPr id="24581" name="Rectangle 2"/>
          <p:cNvSpPr>
            <a:spLocks noGrp="1" noChangeArrowheads="1"/>
          </p:cNvSpPr>
          <p:nvPr>
            <p:ph type="title"/>
          </p:nvPr>
        </p:nvSpPr>
        <p:spPr/>
        <p:txBody>
          <a:bodyPr/>
          <a:lstStyle/>
          <a:p>
            <a:pPr eaLnBrk="1" hangingPunct="1"/>
            <a:r>
              <a:rPr lang="en-US" b="1" smtClean="0">
                <a:solidFill>
                  <a:srgbClr val="0000FF"/>
                </a:solidFill>
              </a:rPr>
              <a:t>Vocal Tract Wave Equations</a:t>
            </a:r>
            <a:r>
              <a:rPr lang="en-US" b="1" smtClean="0"/>
              <a:t> </a:t>
            </a:r>
            <a:endParaRPr lang="en-US" smtClean="0"/>
          </a:p>
        </p:txBody>
      </p:sp>
      <p:sp>
        <p:nvSpPr>
          <p:cNvPr id="24582" name="Rectangle 3"/>
          <p:cNvSpPr>
            <a:spLocks noGrp="1" noChangeArrowheads="1"/>
          </p:cNvSpPr>
          <p:nvPr>
            <p:ph type="body" idx="1"/>
          </p:nvPr>
        </p:nvSpPr>
        <p:spPr/>
        <p:txBody>
          <a:bodyPr/>
          <a:lstStyle/>
          <a:p>
            <a:pPr eaLnBrk="1" hangingPunct="1"/>
            <a:r>
              <a:rPr lang="en-US" sz="2200" smtClean="0"/>
              <a:t>Define: </a:t>
            </a:r>
          </a:p>
          <a:p>
            <a:pPr lvl="2" eaLnBrk="1" hangingPunct="1">
              <a:buFont typeface="Wingdings" pitchFamily="2" charset="2"/>
              <a:buNone/>
            </a:pPr>
            <a:r>
              <a:rPr lang="en-US" i="1" smtClean="0"/>
              <a:t>u</a:t>
            </a:r>
            <a:r>
              <a:rPr lang="en-US" smtClean="0"/>
              <a:t>(</a:t>
            </a:r>
            <a:r>
              <a:rPr lang="en-US" i="1" smtClean="0"/>
              <a:t>x,t</a:t>
            </a:r>
            <a:r>
              <a:rPr lang="en-US" smtClean="0"/>
              <a:t>)	⇒ particle velocity</a:t>
            </a:r>
          </a:p>
          <a:p>
            <a:pPr lvl="2" eaLnBrk="1" hangingPunct="1">
              <a:buFont typeface="Wingdings" pitchFamily="2" charset="2"/>
              <a:buNone/>
            </a:pPr>
            <a:r>
              <a:rPr lang="en-US" i="1" smtClean="0"/>
              <a:t>U</a:t>
            </a:r>
            <a:r>
              <a:rPr lang="en-US" smtClean="0"/>
              <a:t>(</a:t>
            </a:r>
            <a:r>
              <a:rPr lang="en-US" i="1" smtClean="0"/>
              <a:t>x,t</a:t>
            </a:r>
            <a:r>
              <a:rPr lang="en-US" smtClean="0"/>
              <a:t>)	⇒ volume velocity (</a:t>
            </a:r>
            <a:r>
              <a:rPr lang="en-US" i="1" smtClean="0"/>
              <a:t>U </a:t>
            </a:r>
            <a:r>
              <a:rPr lang="en-US" smtClean="0"/>
              <a:t>= </a:t>
            </a:r>
            <a:r>
              <a:rPr lang="en-US" i="1" smtClean="0"/>
              <a:t>uA</a:t>
            </a:r>
            <a:r>
              <a:rPr lang="en-US" smtClean="0"/>
              <a:t>) </a:t>
            </a:r>
          </a:p>
          <a:p>
            <a:pPr lvl="2" eaLnBrk="1" hangingPunct="1">
              <a:buFont typeface="Wingdings" pitchFamily="2" charset="2"/>
              <a:buNone/>
            </a:pPr>
            <a:r>
              <a:rPr lang="en-US" i="1" smtClean="0"/>
              <a:t>p</a:t>
            </a:r>
            <a:r>
              <a:rPr lang="en-US" smtClean="0"/>
              <a:t>(</a:t>
            </a:r>
            <a:r>
              <a:rPr lang="en-US" i="1" smtClean="0"/>
              <a:t>x,t</a:t>
            </a:r>
            <a:r>
              <a:rPr lang="en-US" smtClean="0"/>
              <a:t>)	⇒ sound pressure variation (</a:t>
            </a:r>
            <a:r>
              <a:rPr lang="en-US" i="1" smtClean="0"/>
              <a:t>P </a:t>
            </a:r>
            <a:r>
              <a:rPr lang="en-US" smtClean="0"/>
              <a:t>= </a:t>
            </a:r>
            <a:r>
              <a:rPr lang="en-US" i="1" smtClean="0"/>
              <a:t>P</a:t>
            </a:r>
            <a:r>
              <a:rPr lang="en-US" i="1" baseline="-25000" smtClean="0"/>
              <a:t>O</a:t>
            </a:r>
            <a:r>
              <a:rPr lang="en-US" i="1" smtClean="0"/>
              <a:t> </a:t>
            </a:r>
            <a:r>
              <a:rPr lang="en-US" smtClean="0"/>
              <a:t>+ </a:t>
            </a:r>
            <a:r>
              <a:rPr lang="en-US" i="1" smtClean="0"/>
              <a:t>p</a:t>
            </a:r>
            <a:r>
              <a:rPr lang="en-US" smtClean="0"/>
              <a:t>) </a:t>
            </a:r>
          </a:p>
          <a:p>
            <a:pPr lvl="2" eaLnBrk="1" hangingPunct="1">
              <a:buFont typeface="Wingdings" pitchFamily="2" charset="2"/>
              <a:buNone/>
            </a:pPr>
            <a:r>
              <a:rPr lang="en-US" i="1" smtClean="0"/>
              <a:t>ρ </a:t>
            </a:r>
            <a:r>
              <a:rPr lang="en-US" smtClean="0"/>
              <a:t>		⇒ density of air </a:t>
            </a:r>
          </a:p>
          <a:p>
            <a:pPr lvl="2" eaLnBrk="1" hangingPunct="1">
              <a:buFont typeface="Wingdings" pitchFamily="2" charset="2"/>
              <a:buNone/>
            </a:pPr>
            <a:r>
              <a:rPr lang="en-US" i="1" smtClean="0"/>
              <a:t>c 		</a:t>
            </a:r>
            <a:r>
              <a:rPr lang="en-US" smtClean="0"/>
              <a:t>⇒ velocity of sound</a:t>
            </a:r>
          </a:p>
          <a:p>
            <a:pPr lvl="2" eaLnBrk="1" hangingPunct="1">
              <a:buFont typeface="Wingdings" pitchFamily="2" charset="2"/>
              <a:buNone/>
            </a:pPr>
            <a:r>
              <a:rPr lang="en-US" smtClean="0"/>
              <a:t> </a:t>
            </a:r>
          </a:p>
          <a:p>
            <a:pPr eaLnBrk="1" hangingPunct="1"/>
            <a:r>
              <a:rPr lang="en-US" sz="2200" smtClean="0"/>
              <a:t>Assuming plane wave propagation (for across dimension </a:t>
            </a:r>
            <a:r>
              <a:rPr lang="en-US" sz="2200" smtClean="0">
                <a:latin typeface="Arial Unicode MS" pitchFamily="34" charset="-128"/>
                <a:ea typeface="Arial Unicode MS" pitchFamily="34" charset="-128"/>
                <a:cs typeface="Arial Unicode MS" pitchFamily="34" charset="-128"/>
              </a:rPr>
              <a:t>≪</a:t>
            </a:r>
            <a:r>
              <a:rPr lang="en-US" sz="2200" smtClean="0"/>
              <a:t> </a:t>
            </a:r>
            <a:r>
              <a:rPr lang="en-US" sz="2200" i="1" smtClean="0"/>
              <a:t>λ</a:t>
            </a:r>
            <a:r>
              <a:rPr lang="en-US" sz="2200" smtClean="0"/>
              <a:t>), and a one-dimensional wave motion, it can be shown that:</a:t>
            </a:r>
            <a:endParaRPr lang="en-US" sz="2400"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Date Placeholder 3"/>
          <p:cNvSpPr>
            <a:spLocks noGrp="1"/>
          </p:cNvSpPr>
          <p:nvPr>
            <p:ph type="dt" sz="quarter" idx="10"/>
          </p:nvPr>
        </p:nvSpPr>
        <p:spPr>
          <a:noFill/>
        </p:spPr>
        <p:txBody>
          <a:bodyPr/>
          <a:lstStyle/>
          <a:p>
            <a:fld id="{0D5CFF0B-05ED-4928-93BD-996FDD128C24}" type="datetime3">
              <a:rPr lang="en-US" smtClean="0"/>
              <a:pPr/>
              <a:t>17 January 2019</a:t>
            </a:fld>
            <a:endParaRPr lang="en-US" smtClean="0"/>
          </a:p>
        </p:txBody>
      </p:sp>
      <p:sp>
        <p:nvSpPr>
          <p:cNvPr id="2053" name="Footer Placeholder 4"/>
          <p:cNvSpPr>
            <a:spLocks noGrp="1"/>
          </p:cNvSpPr>
          <p:nvPr>
            <p:ph type="ftr" sz="quarter" idx="11"/>
          </p:nvPr>
        </p:nvSpPr>
        <p:spPr>
          <a:noFill/>
        </p:spPr>
        <p:txBody>
          <a:bodyPr/>
          <a:lstStyle/>
          <a:p>
            <a:r>
              <a:rPr lang="en-US" smtClean="0"/>
              <a:t>Veton Këpuska</a:t>
            </a:r>
          </a:p>
        </p:txBody>
      </p:sp>
      <p:sp>
        <p:nvSpPr>
          <p:cNvPr id="2054" name="Slide Number Placeholder 5"/>
          <p:cNvSpPr>
            <a:spLocks noGrp="1"/>
          </p:cNvSpPr>
          <p:nvPr>
            <p:ph type="sldNum" sz="quarter" idx="12"/>
          </p:nvPr>
        </p:nvSpPr>
        <p:spPr>
          <a:noFill/>
        </p:spPr>
        <p:txBody>
          <a:bodyPr/>
          <a:lstStyle/>
          <a:p>
            <a:fld id="{D96B18C4-B757-4CEF-93E4-DAB5B4F49373}" type="slidenum">
              <a:rPr lang="en-US" smtClean="0"/>
              <a:pPr/>
              <a:t>43</a:t>
            </a:fld>
            <a:endParaRPr lang="en-US" smtClean="0"/>
          </a:p>
        </p:txBody>
      </p:sp>
      <p:sp>
        <p:nvSpPr>
          <p:cNvPr id="2055" name="Rectangle 2"/>
          <p:cNvSpPr>
            <a:spLocks noGrp="1" noChangeArrowheads="1"/>
          </p:cNvSpPr>
          <p:nvPr>
            <p:ph type="title"/>
          </p:nvPr>
        </p:nvSpPr>
        <p:spPr/>
        <p:txBody>
          <a:bodyPr/>
          <a:lstStyle/>
          <a:p>
            <a:pPr eaLnBrk="1" hangingPunct="1"/>
            <a:r>
              <a:rPr lang="en-US" b="1" smtClean="0">
                <a:solidFill>
                  <a:srgbClr val="0000FF"/>
                </a:solidFill>
              </a:rPr>
              <a:t>The Plane Wave Equation</a:t>
            </a:r>
          </a:p>
        </p:txBody>
      </p:sp>
      <p:sp>
        <p:nvSpPr>
          <p:cNvPr id="2056" name="Rectangle 3"/>
          <p:cNvSpPr>
            <a:spLocks noGrp="1" noChangeArrowheads="1"/>
          </p:cNvSpPr>
          <p:nvPr>
            <p:ph type="body" idx="1"/>
          </p:nvPr>
        </p:nvSpPr>
        <p:spPr/>
        <p:txBody>
          <a:bodyPr/>
          <a:lstStyle/>
          <a:p>
            <a:pPr eaLnBrk="1" hangingPunct="1"/>
            <a:r>
              <a:rPr lang="en-US" sz="2300" smtClean="0"/>
              <a:t>First form of Wave Equation:</a:t>
            </a:r>
          </a:p>
          <a:p>
            <a:pPr eaLnBrk="1" hangingPunct="1"/>
            <a:endParaRPr lang="en-US" sz="2300" smtClean="0"/>
          </a:p>
          <a:p>
            <a:pPr eaLnBrk="1" hangingPunct="1"/>
            <a:endParaRPr lang="en-US" sz="2300" smtClean="0"/>
          </a:p>
          <a:p>
            <a:pPr eaLnBrk="1" hangingPunct="1"/>
            <a:endParaRPr lang="en-US" sz="2300" smtClean="0"/>
          </a:p>
          <a:p>
            <a:pPr eaLnBrk="1" hangingPunct="1"/>
            <a:endParaRPr lang="en-US" sz="2300" smtClean="0"/>
          </a:p>
          <a:p>
            <a:pPr eaLnBrk="1" hangingPunct="1"/>
            <a:r>
              <a:rPr lang="en-US" sz="2300" smtClean="0"/>
              <a:t>Second form is obtained by differentiating equations above with respect to x and t respectively: </a:t>
            </a:r>
          </a:p>
          <a:p>
            <a:pPr eaLnBrk="1" hangingPunct="1">
              <a:buFont typeface="Wingdings" pitchFamily="2" charset="2"/>
              <a:buNone/>
            </a:pPr>
            <a:endParaRPr lang="en-US" sz="2200" smtClean="0"/>
          </a:p>
        </p:txBody>
      </p:sp>
      <p:graphicFrame>
        <p:nvGraphicFramePr>
          <p:cNvPr id="2050" name="Object 4"/>
          <p:cNvGraphicFramePr>
            <a:graphicFrameLocks noChangeAspect="1"/>
          </p:cNvGraphicFramePr>
          <p:nvPr/>
        </p:nvGraphicFramePr>
        <p:xfrm>
          <a:off x="3190875" y="2000250"/>
          <a:ext cx="4610100" cy="1514475"/>
        </p:xfrm>
        <a:graphic>
          <a:graphicData uri="http://schemas.openxmlformats.org/presentationml/2006/ole">
            <mc:AlternateContent xmlns:mc="http://schemas.openxmlformats.org/markup-compatibility/2006">
              <mc:Choice xmlns:v="urn:schemas-microsoft-com:vml" Requires="v">
                <p:oleObj spid="_x0000_s2146" name="Equation" r:id="rId3" imgW="2171520" imgH="812520" progId="">
                  <p:embed/>
                </p:oleObj>
              </mc:Choice>
              <mc:Fallback>
                <p:oleObj name="Equation" r:id="rId3" imgW="2171520" imgH="81252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0875" y="2000250"/>
                        <a:ext cx="4610100" cy="1514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5"/>
          <p:cNvGraphicFramePr>
            <a:graphicFrameLocks noChangeAspect="1"/>
          </p:cNvGraphicFramePr>
          <p:nvPr/>
        </p:nvGraphicFramePr>
        <p:xfrm>
          <a:off x="3163888" y="4654550"/>
          <a:ext cx="2303462" cy="1516063"/>
        </p:xfrm>
        <a:graphic>
          <a:graphicData uri="http://schemas.openxmlformats.org/presentationml/2006/ole">
            <mc:AlternateContent xmlns:mc="http://schemas.openxmlformats.org/markup-compatibility/2006">
              <mc:Choice xmlns:v="urn:schemas-microsoft-com:vml" Requires="v">
                <p:oleObj spid="_x0000_s2147" name="Equation" r:id="rId5" imgW="1104840" imgH="838080" progId="">
                  <p:embed/>
                </p:oleObj>
              </mc:Choice>
              <mc:Fallback>
                <p:oleObj name="Equation" r:id="rId5" imgW="1104840" imgH="838080" progId="">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3888" y="4654550"/>
                        <a:ext cx="2303462" cy="1516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useBgFill="1">
        <p:nvSpPr>
          <p:cNvPr id="2057" name="Rectangle 6"/>
          <p:cNvSpPr>
            <a:spLocks noChangeArrowheads="1"/>
          </p:cNvSpPr>
          <p:nvPr/>
        </p:nvSpPr>
        <p:spPr bwMode="auto">
          <a:xfrm>
            <a:off x="6943725" y="2009775"/>
            <a:ext cx="962025" cy="1724025"/>
          </a:xfrm>
          <a:prstGeom prst="rect">
            <a:avLst/>
          </a:prstGeom>
          <a:ln w="9525" algn="ctr">
            <a:noFill/>
            <a:miter lim="800000"/>
            <a:headEnd/>
            <a:tailEnd/>
          </a:ln>
        </p:spPr>
        <p:txBody>
          <a:bodyPr anchor="ctr">
            <a:spAutoFit/>
          </a:bodyPr>
          <a:lstStyle/>
          <a:p>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3"/>
          <p:cNvSpPr>
            <a:spLocks noGrp="1"/>
          </p:cNvSpPr>
          <p:nvPr>
            <p:ph type="dt" sz="quarter" idx="10"/>
          </p:nvPr>
        </p:nvSpPr>
        <p:spPr>
          <a:noFill/>
        </p:spPr>
        <p:txBody>
          <a:bodyPr/>
          <a:lstStyle/>
          <a:p>
            <a:fld id="{45DE8C54-4461-45B8-8058-56CD48A7C5D3}" type="datetime3">
              <a:rPr lang="en-US" smtClean="0"/>
              <a:pPr/>
              <a:t>17 January 2019</a:t>
            </a:fld>
            <a:endParaRPr lang="en-US" smtClean="0"/>
          </a:p>
        </p:txBody>
      </p:sp>
      <p:sp>
        <p:nvSpPr>
          <p:cNvPr id="25603" name="Footer Placeholder 4"/>
          <p:cNvSpPr>
            <a:spLocks noGrp="1"/>
          </p:cNvSpPr>
          <p:nvPr>
            <p:ph type="ftr" sz="quarter" idx="11"/>
          </p:nvPr>
        </p:nvSpPr>
        <p:spPr>
          <a:noFill/>
        </p:spPr>
        <p:txBody>
          <a:bodyPr/>
          <a:lstStyle/>
          <a:p>
            <a:r>
              <a:rPr lang="en-US" smtClean="0"/>
              <a:t>Veton Këpuska</a:t>
            </a:r>
          </a:p>
        </p:txBody>
      </p:sp>
      <p:sp>
        <p:nvSpPr>
          <p:cNvPr id="25604" name="Slide Number Placeholder 5"/>
          <p:cNvSpPr>
            <a:spLocks noGrp="1"/>
          </p:cNvSpPr>
          <p:nvPr>
            <p:ph type="sldNum" sz="quarter" idx="12"/>
          </p:nvPr>
        </p:nvSpPr>
        <p:spPr>
          <a:noFill/>
        </p:spPr>
        <p:txBody>
          <a:bodyPr/>
          <a:lstStyle/>
          <a:p>
            <a:fld id="{B0218CF9-2065-4828-B08F-5655C06DBC32}" type="slidenum">
              <a:rPr lang="en-US" smtClean="0"/>
              <a:pPr/>
              <a:t>44</a:t>
            </a:fld>
            <a:endParaRPr lang="en-US" smtClean="0"/>
          </a:p>
        </p:txBody>
      </p:sp>
      <p:sp>
        <p:nvSpPr>
          <p:cNvPr id="25605" name="Rectangle 2"/>
          <p:cNvSpPr>
            <a:spLocks noGrp="1" noChangeArrowheads="1"/>
          </p:cNvSpPr>
          <p:nvPr>
            <p:ph type="title"/>
          </p:nvPr>
        </p:nvSpPr>
        <p:spPr/>
        <p:txBody>
          <a:bodyPr/>
          <a:lstStyle/>
          <a:p>
            <a:pPr eaLnBrk="1" hangingPunct="1"/>
            <a:r>
              <a:rPr lang="en-US" b="1" smtClean="0">
                <a:solidFill>
                  <a:srgbClr val="0000FF"/>
                </a:solidFill>
              </a:rPr>
              <a:t>Solution of Wave Equations</a:t>
            </a:r>
          </a:p>
        </p:txBody>
      </p:sp>
      <p:pic>
        <p:nvPicPr>
          <p:cNvPr id="25606" name="Picture 3"/>
          <p:cNvPicPr>
            <a:picLocks noGrp="1" noChangeAspect="1" noChangeArrowheads="1"/>
          </p:cNvPicPr>
          <p:nvPr>
            <p:ph type="body" idx="1"/>
          </p:nvPr>
        </p:nvPicPr>
        <p:blipFill>
          <a:blip r:embed="rId2" cstate="print"/>
          <a:srcRect/>
          <a:stretch>
            <a:fillRect/>
          </a:stretch>
        </p:blipFill>
        <p:spPr>
          <a:xfrm>
            <a:off x="528638" y="2495550"/>
            <a:ext cx="8001000" cy="1285875"/>
          </a:xfr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3"/>
          <p:cNvSpPr>
            <a:spLocks noGrp="1"/>
          </p:cNvSpPr>
          <p:nvPr>
            <p:ph type="dt" sz="quarter" idx="10"/>
          </p:nvPr>
        </p:nvSpPr>
        <p:spPr>
          <a:noFill/>
        </p:spPr>
        <p:txBody>
          <a:bodyPr/>
          <a:lstStyle/>
          <a:p>
            <a:fld id="{DC354460-91BA-4A95-A68C-CE74FFBCCCDF}" type="datetime3">
              <a:rPr lang="en-US" smtClean="0"/>
              <a:pPr/>
              <a:t>17 January 2019</a:t>
            </a:fld>
            <a:endParaRPr lang="en-US" smtClean="0"/>
          </a:p>
        </p:txBody>
      </p:sp>
      <p:sp>
        <p:nvSpPr>
          <p:cNvPr id="26627" name="Footer Placeholder 4"/>
          <p:cNvSpPr>
            <a:spLocks noGrp="1"/>
          </p:cNvSpPr>
          <p:nvPr>
            <p:ph type="ftr" sz="quarter" idx="11"/>
          </p:nvPr>
        </p:nvSpPr>
        <p:spPr>
          <a:noFill/>
        </p:spPr>
        <p:txBody>
          <a:bodyPr/>
          <a:lstStyle/>
          <a:p>
            <a:r>
              <a:rPr lang="en-US" smtClean="0"/>
              <a:t>Veton Këpuska</a:t>
            </a:r>
          </a:p>
        </p:txBody>
      </p:sp>
      <p:sp>
        <p:nvSpPr>
          <p:cNvPr id="26628" name="Slide Number Placeholder 5"/>
          <p:cNvSpPr>
            <a:spLocks noGrp="1"/>
          </p:cNvSpPr>
          <p:nvPr>
            <p:ph type="sldNum" sz="quarter" idx="12"/>
          </p:nvPr>
        </p:nvSpPr>
        <p:spPr>
          <a:noFill/>
        </p:spPr>
        <p:txBody>
          <a:bodyPr/>
          <a:lstStyle/>
          <a:p>
            <a:fld id="{3BD04224-E373-4989-906C-1BC5E33A7ACF}" type="slidenum">
              <a:rPr lang="en-US" smtClean="0"/>
              <a:pPr/>
              <a:t>45</a:t>
            </a:fld>
            <a:endParaRPr lang="en-US" smtClean="0"/>
          </a:p>
        </p:txBody>
      </p:sp>
      <p:sp>
        <p:nvSpPr>
          <p:cNvPr id="26629" name="Rectangle 2"/>
          <p:cNvSpPr>
            <a:spLocks noGrp="1" noChangeArrowheads="1"/>
          </p:cNvSpPr>
          <p:nvPr>
            <p:ph type="title"/>
          </p:nvPr>
        </p:nvSpPr>
        <p:spPr/>
        <p:txBody>
          <a:bodyPr/>
          <a:lstStyle/>
          <a:p>
            <a:pPr eaLnBrk="1" hangingPunct="1"/>
            <a:r>
              <a:rPr lang="en-US" sz="3400" b="1" smtClean="0">
                <a:solidFill>
                  <a:srgbClr val="0000FF"/>
                </a:solidFill>
              </a:rPr>
              <a:t>Propagation of Sound in a Uniform Tube</a:t>
            </a:r>
            <a:r>
              <a:rPr lang="en-US" sz="3400" b="1" smtClean="0"/>
              <a:t> </a:t>
            </a:r>
            <a:endParaRPr lang="en-US" sz="3400" smtClean="0"/>
          </a:p>
        </p:txBody>
      </p:sp>
      <p:sp>
        <p:nvSpPr>
          <p:cNvPr id="26630" name="Rectangle 3"/>
          <p:cNvSpPr>
            <a:spLocks noGrp="1" noChangeArrowheads="1"/>
          </p:cNvSpPr>
          <p:nvPr>
            <p:ph type="body" idx="1"/>
          </p:nvPr>
        </p:nvSpPr>
        <p:spPr/>
        <p:txBody>
          <a:bodyPr/>
          <a:lstStyle/>
          <a:p>
            <a:pPr eaLnBrk="1" hangingPunct="1"/>
            <a:endParaRPr lang="en-US" dirty="0" smtClean="0"/>
          </a:p>
          <a:p>
            <a:pPr eaLnBrk="1" hangingPunct="1"/>
            <a:endParaRPr lang="en-US" dirty="0" smtClean="0"/>
          </a:p>
          <a:p>
            <a:pPr eaLnBrk="1" hangingPunct="1"/>
            <a:endParaRPr lang="en-US" dirty="0" smtClean="0"/>
          </a:p>
          <a:p>
            <a:pPr eaLnBrk="1" hangingPunct="1"/>
            <a:r>
              <a:rPr lang="en-US" sz="2000" dirty="0" smtClean="0"/>
              <a:t>The vocal tract transfer function of volume velocities is </a:t>
            </a:r>
          </a:p>
          <a:p>
            <a:pPr eaLnBrk="1" hangingPunct="1"/>
            <a:endParaRPr lang="en-US" sz="2000" dirty="0" smtClean="0"/>
          </a:p>
          <a:p>
            <a:pPr eaLnBrk="1" hangingPunct="1"/>
            <a:endParaRPr lang="en-US" sz="2000" dirty="0" smtClean="0"/>
          </a:p>
          <a:p>
            <a:pPr eaLnBrk="1" hangingPunct="1"/>
            <a:endParaRPr lang="en-US" sz="2000" dirty="0" smtClean="0"/>
          </a:p>
        </p:txBody>
      </p:sp>
      <p:pic>
        <p:nvPicPr>
          <p:cNvPr id="26631" name="Picture 4"/>
          <p:cNvPicPr>
            <a:picLocks noChangeAspect="1" noChangeArrowheads="1"/>
          </p:cNvPicPr>
          <p:nvPr/>
        </p:nvPicPr>
        <p:blipFill>
          <a:blip r:embed="rId2" cstate="print"/>
          <a:srcRect/>
          <a:stretch>
            <a:fillRect/>
          </a:stretch>
        </p:blipFill>
        <p:spPr bwMode="auto">
          <a:xfrm>
            <a:off x="2695575" y="1457325"/>
            <a:ext cx="3981450" cy="1428750"/>
          </a:xfrm>
          <a:prstGeom prst="rect">
            <a:avLst/>
          </a:prstGeom>
          <a:noFill/>
          <a:ln w="9525" algn="ctr">
            <a:noFill/>
            <a:miter lim="800000"/>
            <a:headEnd/>
            <a:tailEnd/>
          </a:ln>
        </p:spPr>
      </p:pic>
      <p:pic>
        <p:nvPicPr>
          <p:cNvPr id="26632" name="Picture 5"/>
          <p:cNvPicPr>
            <a:picLocks noChangeAspect="1" noChangeArrowheads="1"/>
          </p:cNvPicPr>
          <p:nvPr/>
        </p:nvPicPr>
        <p:blipFill>
          <a:blip r:embed="rId3" cstate="print"/>
          <a:srcRect/>
          <a:stretch>
            <a:fillRect/>
          </a:stretch>
        </p:blipFill>
        <p:spPr bwMode="auto">
          <a:xfrm>
            <a:off x="2805113" y="3500438"/>
            <a:ext cx="3648075" cy="981075"/>
          </a:xfrm>
          <a:prstGeom prst="rect">
            <a:avLst/>
          </a:prstGeom>
          <a:noFill/>
          <a:ln w="9525" algn="ctr">
            <a:noFill/>
            <a:miter lim="800000"/>
            <a:headEnd/>
            <a:tailEnd/>
          </a:ln>
        </p:spPr>
      </p:pic>
      <p:sp>
        <p:nvSpPr>
          <p:cNvPr id="26633" name="Line 7"/>
          <p:cNvSpPr>
            <a:spLocks noChangeShapeType="1"/>
          </p:cNvSpPr>
          <p:nvPr/>
        </p:nvSpPr>
        <p:spPr bwMode="auto">
          <a:xfrm>
            <a:off x="3067050" y="2581275"/>
            <a:ext cx="2838450" cy="0"/>
          </a:xfrm>
          <a:prstGeom prst="line">
            <a:avLst/>
          </a:prstGeom>
          <a:noFill/>
          <a:ln w="19050">
            <a:solidFill>
              <a:schemeClr val="tx1"/>
            </a:solidFill>
            <a:round/>
            <a:headEnd/>
            <a:tailEnd/>
          </a:ln>
        </p:spPr>
        <p:txBody>
          <a:bodyPr>
            <a:spAutoFit/>
          </a:bodyPr>
          <a:lstStyle/>
          <a:p>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Date Placeholder 3"/>
          <p:cNvSpPr>
            <a:spLocks noGrp="1"/>
          </p:cNvSpPr>
          <p:nvPr>
            <p:ph type="dt" sz="quarter" idx="10"/>
          </p:nvPr>
        </p:nvSpPr>
        <p:spPr>
          <a:noFill/>
        </p:spPr>
        <p:txBody>
          <a:bodyPr/>
          <a:lstStyle/>
          <a:p>
            <a:fld id="{0D4F487C-FC11-4C38-9A2D-4A4641398414}" type="datetime3">
              <a:rPr lang="en-US" smtClean="0"/>
              <a:pPr/>
              <a:t>17 January 2019</a:t>
            </a:fld>
            <a:endParaRPr lang="en-US" smtClean="0"/>
          </a:p>
        </p:txBody>
      </p:sp>
      <p:sp>
        <p:nvSpPr>
          <p:cNvPr id="3077" name="Footer Placeholder 4"/>
          <p:cNvSpPr>
            <a:spLocks noGrp="1"/>
          </p:cNvSpPr>
          <p:nvPr>
            <p:ph type="ftr" sz="quarter" idx="11"/>
          </p:nvPr>
        </p:nvSpPr>
        <p:spPr>
          <a:noFill/>
        </p:spPr>
        <p:txBody>
          <a:bodyPr/>
          <a:lstStyle/>
          <a:p>
            <a:r>
              <a:rPr lang="en-US" smtClean="0"/>
              <a:t>Veton Këpuska</a:t>
            </a:r>
          </a:p>
        </p:txBody>
      </p:sp>
      <p:sp>
        <p:nvSpPr>
          <p:cNvPr id="3078" name="Slide Number Placeholder 5"/>
          <p:cNvSpPr>
            <a:spLocks noGrp="1"/>
          </p:cNvSpPr>
          <p:nvPr>
            <p:ph type="sldNum" sz="quarter" idx="12"/>
          </p:nvPr>
        </p:nvSpPr>
        <p:spPr>
          <a:noFill/>
        </p:spPr>
        <p:txBody>
          <a:bodyPr/>
          <a:lstStyle/>
          <a:p>
            <a:fld id="{9DAFEBC7-DC35-4752-A68F-E7C0B796EF96}" type="slidenum">
              <a:rPr lang="en-US" smtClean="0"/>
              <a:pPr/>
              <a:t>46</a:t>
            </a:fld>
            <a:endParaRPr lang="en-US" smtClean="0"/>
          </a:p>
        </p:txBody>
      </p:sp>
      <p:sp>
        <p:nvSpPr>
          <p:cNvPr id="3079" name="Rectangle 2"/>
          <p:cNvSpPr>
            <a:spLocks noGrp="1" noChangeArrowheads="1"/>
          </p:cNvSpPr>
          <p:nvPr>
            <p:ph type="title"/>
          </p:nvPr>
        </p:nvSpPr>
        <p:spPr/>
        <p:txBody>
          <a:bodyPr/>
          <a:lstStyle/>
          <a:p>
            <a:pPr eaLnBrk="1" hangingPunct="1"/>
            <a:r>
              <a:rPr lang="en-US" sz="3400" b="1" smtClean="0">
                <a:solidFill>
                  <a:srgbClr val="0000FF"/>
                </a:solidFill>
              </a:rPr>
              <a:t>Analogy with Electrical Circuit Transmission Line</a:t>
            </a:r>
          </a:p>
        </p:txBody>
      </p:sp>
      <p:sp>
        <p:nvSpPr>
          <p:cNvPr id="3080" name="Rectangle 3"/>
          <p:cNvSpPr>
            <a:spLocks noGrp="1" noChangeArrowheads="1"/>
          </p:cNvSpPr>
          <p:nvPr>
            <p:ph type="body" idx="1"/>
          </p:nvPr>
        </p:nvSpPr>
        <p:spPr/>
        <p:txBody>
          <a:bodyPr/>
          <a:lstStyle/>
          <a:p>
            <a:pPr eaLnBrk="1" hangingPunct="1">
              <a:buFont typeface="Wingdings" pitchFamily="2" charset="2"/>
              <a:buNone/>
            </a:pPr>
            <a:endParaRPr lang="en-US" smtClean="0"/>
          </a:p>
        </p:txBody>
      </p:sp>
      <p:graphicFrame>
        <p:nvGraphicFramePr>
          <p:cNvPr id="3074" name="Object 4"/>
          <p:cNvGraphicFramePr>
            <a:graphicFrameLocks noChangeAspect="1"/>
          </p:cNvGraphicFramePr>
          <p:nvPr/>
        </p:nvGraphicFramePr>
        <p:xfrm>
          <a:off x="566738" y="1590675"/>
          <a:ext cx="3924300" cy="4286250"/>
        </p:xfrm>
        <a:graphic>
          <a:graphicData uri="http://schemas.openxmlformats.org/presentationml/2006/ole">
            <mc:AlternateContent xmlns:mc="http://schemas.openxmlformats.org/markup-compatibility/2006">
              <mc:Choice xmlns:v="urn:schemas-microsoft-com:vml" Requires="v">
                <p:oleObj spid="_x0000_s3170" name="Bitmap Image" r:id="rId3" imgW="11666667" imgH="12742857" progId="PBrush">
                  <p:embed/>
                </p:oleObj>
              </mc:Choice>
              <mc:Fallback>
                <p:oleObj name="Bitmap Image" r:id="rId3" imgW="11666667" imgH="12742857"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738" y="1590675"/>
                        <a:ext cx="3924300" cy="428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5"/>
          <p:cNvGraphicFramePr>
            <a:graphicFrameLocks noChangeAspect="1"/>
          </p:cNvGraphicFramePr>
          <p:nvPr/>
        </p:nvGraphicFramePr>
        <p:xfrm>
          <a:off x="4643438" y="2970213"/>
          <a:ext cx="3924300" cy="1525587"/>
        </p:xfrm>
        <a:graphic>
          <a:graphicData uri="http://schemas.openxmlformats.org/presentationml/2006/ole">
            <mc:AlternateContent xmlns:mc="http://schemas.openxmlformats.org/markup-compatibility/2006">
              <mc:Choice xmlns:v="urn:schemas-microsoft-com:vml" Requires="v">
                <p:oleObj spid="_x0000_s3171" name="Bitmap Image" r:id="rId5" imgW="14523810" imgH="5649114" progId="PBrush">
                  <p:embed/>
                </p:oleObj>
              </mc:Choice>
              <mc:Fallback>
                <p:oleObj name="Bitmap Image" r:id="rId5" imgW="14523810" imgH="5649114" progId="PBrush">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3438" y="2970213"/>
                        <a:ext cx="3924300" cy="1525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p:cNvSpPr>
            <a:spLocks noGrp="1"/>
          </p:cNvSpPr>
          <p:nvPr>
            <p:ph type="dt" sz="quarter" idx="10"/>
          </p:nvPr>
        </p:nvSpPr>
        <p:spPr>
          <a:noFill/>
        </p:spPr>
        <p:txBody>
          <a:bodyPr/>
          <a:lstStyle/>
          <a:p>
            <a:fld id="{47600DE2-EF14-4665-A25F-DFE3689B1C95}" type="datetime3">
              <a:rPr lang="en-US" smtClean="0"/>
              <a:pPr/>
              <a:t>17 January 2019</a:t>
            </a:fld>
            <a:endParaRPr lang="en-US" smtClean="0"/>
          </a:p>
        </p:txBody>
      </p:sp>
      <p:sp>
        <p:nvSpPr>
          <p:cNvPr id="27651" name="Footer Placeholder 4"/>
          <p:cNvSpPr>
            <a:spLocks noGrp="1"/>
          </p:cNvSpPr>
          <p:nvPr>
            <p:ph type="ftr" sz="quarter" idx="11"/>
          </p:nvPr>
        </p:nvSpPr>
        <p:spPr>
          <a:noFill/>
        </p:spPr>
        <p:txBody>
          <a:bodyPr/>
          <a:lstStyle/>
          <a:p>
            <a:r>
              <a:rPr lang="en-US" smtClean="0"/>
              <a:t>Veton Këpuska</a:t>
            </a:r>
          </a:p>
        </p:txBody>
      </p:sp>
      <p:sp>
        <p:nvSpPr>
          <p:cNvPr id="27652" name="Slide Number Placeholder 5"/>
          <p:cNvSpPr>
            <a:spLocks noGrp="1"/>
          </p:cNvSpPr>
          <p:nvPr>
            <p:ph type="sldNum" sz="quarter" idx="12"/>
          </p:nvPr>
        </p:nvSpPr>
        <p:spPr>
          <a:noFill/>
        </p:spPr>
        <p:txBody>
          <a:bodyPr/>
          <a:lstStyle/>
          <a:p>
            <a:fld id="{C55EED30-1B73-460A-9192-BCCE6896778A}" type="slidenum">
              <a:rPr lang="en-US" smtClean="0"/>
              <a:pPr/>
              <a:t>47</a:t>
            </a:fld>
            <a:endParaRPr lang="en-US" smtClean="0"/>
          </a:p>
        </p:txBody>
      </p:sp>
      <p:sp>
        <p:nvSpPr>
          <p:cNvPr id="27653" name="Rectangle 2"/>
          <p:cNvSpPr>
            <a:spLocks noGrp="1" noChangeArrowheads="1"/>
          </p:cNvSpPr>
          <p:nvPr>
            <p:ph type="title"/>
          </p:nvPr>
        </p:nvSpPr>
        <p:spPr/>
        <p:txBody>
          <a:bodyPr/>
          <a:lstStyle/>
          <a:p>
            <a:pPr eaLnBrk="1" hangingPunct="1"/>
            <a:r>
              <a:rPr lang="en-US" sz="3400" b="1" smtClean="0">
                <a:solidFill>
                  <a:srgbClr val="0000FF"/>
                </a:solidFill>
              </a:rPr>
              <a:t>Propagation of Sound in a Uniform Tube</a:t>
            </a:r>
          </a:p>
        </p:txBody>
      </p:sp>
      <p:sp>
        <p:nvSpPr>
          <p:cNvPr id="27654" name="Rectangle 3"/>
          <p:cNvSpPr>
            <a:spLocks noGrp="1" noChangeArrowheads="1"/>
          </p:cNvSpPr>
          <p:nvPr>
            <p:ph type="body" idx="1"/>
          </p:nvPr>
        </p:nvSpPr>
        <p:spPr/>
        <p:txBody>
          <a:bodyPr/>
          <a:lstStyle/>
          <a:p>
            <a:pPr eaLnBrk="1" hangingPunct="1"/>
            <a:r>
              <a:rPr lang="en-US" sz="2000" dirty="0" smtClean="0"/>
              <a:t>Using the boundary conditions </a:t>
            </a:r>
            <a:r>
              <a:rPr lang="en-US" sz="2000" i="1" dirty="0" smtClean="0"/>
              <a:t>U </a:t>
            </a:r>
            <a:r>
              <a:rPr lang="en-US" sz="2000" dirty="0" smtClean="0"/>
              <a:t>(0</a:t>
            </a:r>
            <a:r>
              <a:rPr lang="en-US" sz="2000" i="1" dirty="0" smtClean="0"/>
              <a:t>,s</a:t>
            </a:r>
            <a:r>
              <a:rPr lang="en-US" sz="2000" dirty="0" smtClean="0"/>
              <a:t>)=</a:t>
            </a:r>
            <a:r>
              <a:rPr lang="en-US" sz="2000" i="1" dirty="0" smtClean="0"/>
              <a:t>U</a:t>
            </a:r>
            <a:r>
              <a:rPr lang="en-US" sz="2000" i="1" baseline="-25000" dirty="0" smtClean="0"/>
              <a:t>G</a:t>
            </a:r>
            <a:r>
              <a:rPr lang="en-US" sz="2000" dirty="0" smtClean="0"/>
              <a:t>(</a:t>
            </a:r>
            <a:r>
              <a:rPr lang="en-US" sz="2000" i="1" dirty="0" smtClean="0"/>
              <a:t>s</a:t>
            </a:r>
            <a:r>
              <a:rPr lang="en-US" sz="2000" dirty="0" smtClean="0"/>
              <a:t>) and </a:t>
            </a:r>
            <a:br>
              <a:rPr lang="en-US" sz="2000" dirty="0" smtClean="0"/>
            </a:br>
            <a:r>
              <a:rPr lang="en-US" sz="2000" i="1" dirty="0" smtClean="0"/>
              <a:t>P</a:t>
            </a:r>
            <a:r>
              <a:rPr lang="en-US" sz="2000" dirty="0" smtClean="0"/>
              <a:t>(-</a:t>
            </a:r>
            <a:r>
              <a:rPr lang="en-US" sz="2400" dirty="0" err="1" smtClean="0">
                <a:latin typeface="Signature" pitchFamily="2" charset="0"/>
              </a:rPr>
              <a:t>l</a:t>
            </a:r>
            <a:r>
              <a:rPr lang="en-US" sz="2000" i="1" dirty="0" err="1" smtClean="0"/>
              <a:t>,s</a:t>
            </a:r>
            <a:r>
              <a:rPr lang="en-US" sz="2000" dirty="0" smtClean="0"/>
              <a:t>)=0</a:t>
            </a:r>
            <a:endParaRPr lang="en-US" sz="1400" dirty="0" smtClean="0"/>
          </a:p>
          <a:p>
            <a:pPr eaLnBrk="1" hangingPunct="1"/>
            <a:endParaRPr lang="en-US" sz="2000" dirty="0" smtClean="0"/>
          </a:p>
          <a:p>
            <a:pPr eaLnBrk="1" hangingPunct="1"/>
            <a:endParaRPr lang="en-US" sz="2000" dirty="0" smtClean="0"/>
          </a:p>
          <a:p>
            <a:pPr eaLnBrk="1" hangingPunct="1"/>
            <a:endParaRPr lang="en-US" sz="2000" dirty="0" smtClean="0"/>
          </a:p>
          <a:p>
            <a:pPr eaLnBrk="1" hangingPunct="1"/>
            <a:r>
              <a:rPr lang="en-US" sz="2000" dirty="0" smtClean="0"/>
              <a:t>The </a:t>
            </a:r>
            <a:r>
              <a:rPr lang="en-US" sz="2000" b="1" i="1" dirty="0" smtClean="0">
                <a:solidFill>
                  <a:srgbClr val="FF0000"/>
                </a:solidFill>
              </a:rPr>
              <a:t>poles</a:t>
            </a:r>
            <a:r>
              <a:rPr lang="en-US" sz="2000" dirty="0" smtClean="0"/>
              <a:t> of the transfer function </a:t>
            </a:r>
            <a:r>
              <a:rPr lang="en-US" sz="2000" i="1" dirty="0" smtClean="0"/>
              <a:t>T </a:t>
            </a:r>
            <a:r>
              <a:rPr lang="en-US" sz="2000" dirty="0" smtClean="0"/>
              <a:t>(</a:t>
            </a:r>
            <a:r>
              <a:rPr lang="en-US" sz="2000" i="1" dirty="0" err="1" smtClean="0"/>
              <a:t>j</a:t>
            </a:r>
            <a:r>
              <a:rPr lang="en-US" sz="2000" dirty="0" err="1" smtClean="0"/>
              <a:t>Ω</a:t>
            </a:r>
            <a:r>
              <a:rPr lang="en-US" sz="2000" dirty="0" smtClean="0"/>
              <a:t>) are where </a:t>
            </a:r>
            <a:r>
              <a:rPr lang="en-US" sz="2000" b="1" i="1" dirty="0" smtClean="0">
                <a:solidFill>
                  <a:srgbClr val="FF0000"/>
                </a:solidFill>
              </a:rPr>
              <a:t>cos(</a:t>
            </a:r>
            <a:r>
              <a:rPr lang="en-US" sz="2000" b="1" i="1" dirty="0" err="1" smtClean="0">
                <a:solidFill>
                  <a:srgbClr val="FF0000"/>
                </a:solidFill>
              </a:rPr>
              <a:t>Ω</a:t>
            </a:r>
            <a:r>
              <a:rPr lang="en-US" sz="2400" b="1" i="1" dirty="0" err="1" smtClean="0">
                <a:solidFill>
                  <a:srgbClr val="FF0000"/>
                </a:solidFill>
                <a:latin typeface="Times New Roman" pitchFamily="18" charset="0"/>
                <a:cs typeface="Times New Roman" pitchFamily="18" charset="0"/>
              </a:rPr>
              <a:t>l</a:t>
            </a:r>
            <a:r>
              <a:rPr lang="en-US" sz="2000" b="1" i="1" dirty="0" smtClean="0">
                <a:solidFill>
                  <a:srgbClr val="FF0000"/>
                </a:solidFill>
              </a:rPr>
              <a:t>/c)=0 </a:t>
            </a:r>
          </a:p>
          <a:p>
            <a:pPr eaLnBrk="1" hangingPunct="1"/>
            <a:endParaRPr lang="en-US" sz="2000" dirty="0" smtClean="0"/>
          </a:p>
        </p:txBody>
      </p:sp>
      <p:pic>
        <p:nvPicPr>
          <p:cNvPr id="27655" name="Picture 4"/>
          <p:cNvPicPr>
            <a:picLocks noChangeAspect="1" noChangeArrowheads="1"/>
          </p:cNvPicPr>
          <p:nvPr/>
        </p:nvPicPr>
        <p:blipFill>
          <a:blip r:embed="rId2" cstate="print"/>
          <a:srcRect/>
          <a:stretch>
            <a:fillRect/>
          </a:stretch>
        </p:blipFill>
        <p:spPr bwMode="auto">
          <a:xfrm>
            <a:off x="652463" y="4176713"/>
            <a:ext cx="8124825" cy="714375"/>
          </a:xfrm>
          <a:prstGeom prst="rect">
            <a:avLst/>
          </a:prstGeom>
          <a:noFill/>
          <a:ln w="9525" algn="ctr">
            <a:noFill/>
            <a:miter lim="800000"/>
            <a:headEnd/>
            <a:tailEnd/>
          </a:ln>
        </p:spPr>
      </p:pic>
      <p:pic>
        <p:nvPicPr>
          <p:cNvPr id="27656" name="Picture 5"/>
          <p:cNvPicPr>
            <a:picLocks noChangeAspect="1" noChangeArrowheads="1"/>
          </p:cNvPicPr>
          <p:nvPr/>
        </p:nvPicPr>
        <p:blipFill>
          <a:blip r:embed="rId3" cstate="print"/>
          <a:srcRect/>
          <a:stretch>
            <a:fillRect/>
          </a:stretch>
        </p:blipFill>
        <p:spPr bwMode="auto">
          <a:xfrm>
            <a:off x="1924050" y="2266950"/>
            <a:ext cx="5105400" cy="781050"/>
          </a:xfrm>
          <a:prstGeom prst="rect">
            <a:avLst/>
          </a:prstGeom>
          <a:noFill/>
          <a:ln w="9525" algn="ctr">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Date Placeholder 3"/>
          <p:cNvSpPr>
            <a:spLocks noGrp="1"/>
          </p:cNvSpPr>
          <p:nvPr>
            <p:ph type="dt" sz="quarter" idx="10"/>
          </p:nvPr>
        </p:nvSpPr>
        <p:spPr>
          <a:noFill/>
        </p:spPr>
        <p:txBody>
          <a:bodyPr/>
          <a:lstStyle/>
          <a:p>
            <a:fld id="{34E19050-C67B-40D5-A90F-DBE0F6B53626}" type="datetime3">
              <a:rPr lang="en-US" smtClean="0"/>
              <a:pPr/>
              <a:t>17 January 2019</a:t>
            </a:fld>
            <a:endParaRPr lang="en-US" smtClean="0"/>
          </a:p>
        </p:txBody>
      </p:sp>
      <p:sp>
        <p:nvSpPr>
          <p:cNvPr id="28675" name="Footer Placeholder 4"/>
          <p:cNvSpPr>
            <a:spLocks noGrp="1"/>
          </p:cNvSpPr>
          <p:nvPr>
            <p:ph type="ftr" sz="quarter" idx="11"/>
          </p:nvPr>
        </p:nvSpPr>
        <p:spPr>
          <a:noFill/>
        </p:spPr>
        <p:txBody>
          <a:bodyPr/>
          <a:lstStyle/>
          <a:p>
            <a:r>
              <a:rPr lang="en-US" smtClean="0"/>
              <a:t>Veton Këpuska</a:t>
            </a:r>
          </a:p>
        </p:txBody>
      </p:sp>
      <p:sp>
        <p:nvSpPr>
          <p:cNvPr id="28676" name="Slide Number Placeholder 5"/>
          <p:cNvSpPr>
            <a:spLocks noGrp="1"/>
          </p:cNvSpPr>
          <p:nvPr>
            <p:ph type="sldNum" sz="quarter" idx="12"/>
          </p:nvPr>
        </p:nvSpPr>
        <p:spPr>
          <a:noFill/>
        </p:spPr>
        <p:txBody>
          <a:bodyPr/>
          <a:lstStyle/>
          <a:p>
            <a:fld id="{21C4D69E-981B-4B83-BA74-1FD01F7E84BD}" type="slidenum">
              <a:rPr lang="en-US" smtClean="0"/>
              <a:pPr/>
              <a:t>48</a:t>
            </a:fld>
            <a:endParaRPr lang="en-US" smtClean="0"/>
          </a:p>
        </p:txBody>
      </p:sp>
      <p:sp>
        <p:nvSpPr>
          <p:cNvPr id="28677" name="Rectangle 2"/>
          <p:cNvSpPr>
            <a:spLocks noGrp="1" noChangeArrowheads="1"/>
          </p:cNvSpPr>
          <p:nvPr>
            <p:ph type="title"/>
          </p:nvPr>
        </p:nvSpPr>
        <p:spPr/>
        <p:txBody>
          <a:bodyPr/>
          <a:lstStyle/>
          <a:p>
            <a:pPr eaLnBrk="1" hangingPunct="1"/>
            <a:r>
              <a:rPr lang="en-US" sz="3400" b="1" smtClean="0">
                <a:solidFill>
                  <a:srgbClr val="0000FF"/>
                </a:solidFill>
              </a:rPr>
              <a:t>Propagation of Sound in a Uniform Tube (con’t)</a:t>
            </a:r>
            <a:r>
              <a:rPr lang="en-US" sz="3400" b="1" smtClean="0"/>
              <a:t> </a:t>
            </a:r>
            <a:endParaRPr lang="en-US" sz="3400" smtClean="0"/>
          </a:p>
        </p:txBody>
      </p:sp>
      <p:sp>
        <p:nvSpPr>
          <p:cNvPr id="28678" name="Rectangle 3"/>
          <p:cNvSpPr>
            <a:spLocks noGrp="1" noChangeArrowheads="1"/>
          </p:cNvSpPr>
          <p:nvPr>
            <p:ph type="body" idx="1"/>
          </p:nvPr>
        </p:nvSpPr>
        <p:spPr/>
        <p:txBody>
          <a:bodyPr/>
          <a:lstStyle/>
          <a:p>
            <a:pPr eaLnBrk="1" hangingPunct="1">
              <a:lnSpc>
                <a:spcPct val="80000"/>
              </a:lnSpc>
            </a:pPr>
            <a:r>
              <a:rPr lang="en-US" sz="1600" dirty="0" smtClean="0"/>
              <a:t>For </a:t>
            </a:r>
            <a:r>
              <a:rPr lang="en-US" sz="1600" i="1" dirty="0" smtClean="0"/>
              <a:t>c </a:t>
            </a:r>
            <a:r>
              <a:rPr lang="en-US" sz="1600" dirty="0" smtClean="0"/>
              <a:t>=34</a:t>
            </a:r>
            <a:r>
              <a:rPr lang="en-US" sz="1600" i="1" dirty="0" smtClean="0"/>
              <a:t>,</a:t>
            </a:r>
            <a:r>
              <a:rPr lang="en-US" sz="1600" dirty="0" smtClean="0"/>
              <a:t>000 cm</a:t>
            </a:r>
            <a:r>
              <a:rPr lang="en-US" sz="1600" i="1" dirty="0" smtClean="0"/>
              <a:t>/</a:t>
            </a:r>
            <a:r>
              <a:rPr lang="en-US" sz="1600" dirty="0" smtClean="0"/>
              <a:t>sec, </a:t>
            </a:r>
            <a:r>
              <a:rPr lang="en-US" sz="1600" i="1" dirty="0" smtClean="0">
                <a:latin typeface="Times New Roman" pitchFamily="18" charset="0"/>
                <a:cs typeface="Times New Roman" pitchFamily="18" charset="0"/>
              </a:rPr>
              <a:t>l</a:t>
            </a:r>
            <a:r>
              <a:rPr lang="en-US" sz="1600" i="1" dirty="0" smtClean="0"/>
              <a:t> </a:t>
            </a:r>
            <a:r>
              <a:rPr lang="en-US" sz="1600" dirty="0" smtClean="0"/>
              <a:t>=17 cm, the natural frequencies (also called the </a:t>
            </a:r>
            <a:r>
              <a:rPr lang="en-US" sz="1600" i="1" dirty="0" smtClean="0"/>
              <a:t>formants</a:t>
            </a:r>
            <a:r>
              <a:rPr lang="en-US" sz="1600" dirty="0" smtClean="0"/>
              <a:t>) are at 500 Hz, 1500 Hz, 2500 Hz, … </a:t>
            </a:r>
          </a:p>
          <a:p>
            <a:pPr eaLnBrk="1" hangingPunct="1">
              <a:lnSpc>
                <a:spcPct val="80000"/>
              </a:lnSpc>
            </a:pPr>
            <a:endParaRPr lang="en-US" sz="1600" dirty="0" smtClean="0"/>
          </a:p>
          <a:p>
            <a:pPr eaLnBrk="1" hangingPunct="1">
              <a:lnSpc>
                <a:spcPct val="80000"/>
              </a:lnSpc>
            </a:pPr>
            <a:endParaRPr lang="en-US" sz="1800" dirty="0" smtClean="0"/>
          </a:p>
          <a:p>
            <a:pPr eaLnBrk="1" hangingPunct="1">
              <a:lnSpc>
                <a:spcPct val="80000"/>
              </a:lnSpc>
            </a:pPr>
            <a:endParaRPr lang="en-US" sz="1000" dirty="0" smtClean="0"/>
          </a:p>
          <a:p>
            <a:pPr eaLnBrk="1" hangingPunct="1">
              <a:lnSpc>
                <a:spcPct val="80000"/>
              </a:lnSpc>
            </a:pPr>
            <a:endParaRPr lang="en-US" sz="1000" dirty="0" smtClean="0"/>
          </a:p>
          <a:p>
            <a:pPr eaLnBrk="1" hangingPunct="1">
              <a:lnSpc>
                <a:spcPct val="80000"/>
              </a:lnSpc>
            </a:pPr>
            <a:endParaRPr lang="en-US" sz="1000" dirty="0" smtClean="0"/>
          </a:p>
          <a:p>
            <a:pPr eaLnBrk="1" hangingPunct="1">
              <a:lnSpc>
                <a:spcPct val="80000"/>
              </a:lnSpc>
            </a:pPr>
            <a:endParaRPr lang="en-US" sz="1000" dirty="0" smtClean="0"/>
          </a:p>
          <a:p>
            <a:pPr eaLnBrk="1" hangingPunct="1">
              <a:lnSpc>
                <a:spcPct val="80000"/>
              </a:lnSpc>
            </a:pPr>
            <a:endParaRPr lang="en-US" sz="1000" dirty="0" smtClean="0"/>
          </a:p>
          <a:p>
            <a:pPr eaLnBrk="1" hangingPunct="1">
              <a:lnSpc>
                <a:spcPct val="80000"/>
              </a:lnSpc>
            </a:pPr>
            <a:endParaRPr lang="en-US" sz="1000" dirty="0" smtClean="0"/>
          </a:p>
          <a:p>
            <a:pPr eaLnBrk="1" hangingPunct="1">
              <a:lnSpc>
                <a:spcPct val="80000"/>
              </a:lnSpc>
            </a:pPr>
            <a:endParaRPr lang="en-US" sz="1000" dirty="0" smtClean="0"/>
          </a:p>
          <a:p>
            <a:pPr eaLnBrk="1" hangingPunct="1">
              <a:lnSpc>
                <a:spcPct val="80000"/>
              </a:lnSpc>
            </a:pPr>
            <a:endParaRPr lang="en-US" sz="1000" dirty="0" smtClean="0"/>
          </a:p>
          <a:p>
            <a:pPr eaLnBrk="1" hangingPunct="1">
              <a:lnSpc>
                <a:spcPct val="80000"/>
              </a:lnSpc>
            </a:pPr>
            <a:endParaRPr lang="en-US" sz="1000" dirty="0" smtClean="0"/>
          </a:p>
          <a:p>
            <a:pPr eaLnBrk="1" hangingPunct="1">
              <a:lnSpc>
                <a:spcPct val="80000"/>
              </a:lnSpc>
            </a:pPr>
            <a:endParaRPr lang="en-US" sz="1000" dirty="0" smtClean="0"/>
          </a:p>
          <a:p>
            <a:pPr eaLnBrk="1" hangingPunct="1">
              <a:lnSpc>
                <a:spcPct val="80000"/>
              </a:lnSpc>
            </a:pPr>
            <a:endParaRPr lang="en-US" sz="1000" dirty="0" smtClean="0"/>
          </a:p>
          <a:p>
            <a:pPr eaLnBrk="1" hangingPunct="1">
              <a:lnSpc>
                <a:spcPct val="80000"/>
              </a:lnSpc>
            </a:pPr>
            <a:endParaRPr lang="en-US" sz="1000" dirty="0" smtClean="0"/>
          </a:p>
          <a:p>
            <a:pPr eaLnBrk="1" hangingPunct="1">
              <a:lnSpc>
                <a:spcPct val="80000"/>
              </a:lnSpc>
              <a:buFont typeface="Wingdings" pitchFamily="2" charset="2"/>
              <a:buNone/>
            </a:pPr>
            <a:r>
              <a:rPr lang="en-US" sz="1500" dirty="0" smtClean="0"/>
              <a:t> </a:t>
            </a:r>
          </a:p>
          <a:p>
            <a:pPr eaLnBrk="1" hangingPunct="1">
              <a:lnSpc>
                <a:spcPct val="80000"/>
              </a:lnSpc>
            </a:pPr>
            <a:r>
              <a:rPr lang="en-US" sz="1500" dirty="0" smtClean="0"/>
              <a:t>The transfer function of a tube with no side branches, excited at one end and response measured at another, only has poles </a:t>
            </a:r>
          </a:p>
          <a:p>
            <a:pPr eaLnBrk="1" hangingPunct="1">
              <a:lnSpc>
                <a:spcPct val="80000"/>
              </a:lnSpc>
            </a:pPr>
            <a:r>
              <a:rPr lang="en-US" sz="1500" dirty="0" smtClean="0"/>
              <a:t>The formant frequencies will have finite bandwidth when vocal tract losses are considered (e.g., radiation, walls, viscosity, heat) </a:t>
            </a:r>
          </a:p>
          <a:p>
            <a:pPr eaLnBrk="1" hangingPunct="1">
              <a:lnSpc>
                <a:spcPct val="80000"/>
              </a:lnSpc>
            </a:pPr>
            <a:r>
              <a:rPr lang="en-US" sz="1500" dirty="0" smtClean="0"/>
              <a:t>The length of the vocal tract, </a:t>
            </a:r>
            <a:r>
              <a:rPr lang="en-US" sz="2000" i="1" dirty="0" smtClean="0">
                <a:latin typeface="Times New Roman" pitchFamily="18" charset="0"/>
                <a:cs typeface="Times New Roman" pitchFamily="18" charset="0"/>
              </a:rPr>
              <a:t>l</a:t>
            </a:r>
            <a:r>
              <a:rPr lang="en-US" sz="1500" dirty="0" smtClean="0"/>
              <a:t>, corresponds to  (1/4)</a:t>
            </a:r>
            <a:r>
              <a:rPr lang="en-US" sz="1500" i="1" dirty="0" smtClean="0"/>
              <a:t>λ</a:t>
            </a:r>
            <a:r>
              <a:rPr lang="en-US" sz="1500" baseline="-25000" dirty="0" smtClean="0"/>
              <a:t>1</a:t>
            </a:r>
            <a:r>
              <a:rPr lang="en-US" sz="1500" i="1" dirty="0" smtClean="0"/>
              <a:t>, (</a:t>
            </a:r>
            <a:r>
              <a:rPr lang="en-US" sz="1500" dirty="0" smtClean="0"/>
              <a:t>3/4)</a:t>
            </a:r>
            <a:r>
              <a:rPr lang="en-US" sz="1500" i="1" dirty="0" smtClean="0"/>
              <a:t>λ</a:t>
            </a:r>
            <a:r>
              <a:rPr lang="en-US" sz="1500" baseline="-25000" dirty="0" smtClean="0"/>
              <a:t>2</a:t>
            </a:r>
            <a:r>
              <a:rPr lang="en-US" sz="1500" i="1" dirty="0" smtClean="0"/>
              <a:t>, (</a:t>
            </a:r>
            <a:r>
              <a:rPr lang="en-US" sz="1500" dirty="0" smtClean="0"/>
              <a:t>5/4)</a:t>
            </a:r>
            <a:r>
              <a:rPr lang="en-US" sz="1500" i="1" dirty="0" smtClean="0"/>
              <a:t>λ</a:t>
            </a:r>
            <a:r>
              <a:rPr lang="en-US" sz="1500" i="1" baseline="-25000" dirty="0" smtClean="0"/>
              <a:t>3</a:t>
            </a:r>
            <a:r>
              <a:rPr lang="en-US" sz="1500" i="1" dirty="0" smtClean="0"/>
              <a:t>, …, </a:t>
            </a:r>
            <a:r>
              <a:rPr lang="en-US" sz="1500" dirty="0" smtClean="0"/>
              <a:t>where </a:t>
            </a:r>
            <a:r>
              <a:rPr lang="en-US" sz="1500" i="1" dirty="0" err="1" smtClean="0"/>
              <a:t>λ</a:t>
            </a:r>
            <a:r>
              <a:rPr lang="en-US" sz="1500" i="1" baseline="-25000" dirty="0" err="1" smtClean="0"/>
              <a:t>i</a:t>
            </a:r>
            <a:r>
              <a:rPr lang="en-US" sz="1500" i="1" dirty="0" smtClean="0"/>
              <a:t> </a:t>
            </a:r>
            <a:r>
              <a:rPr lang="en-US" sz="1500" dirty="0" smtClean="0"/>
              <a:t>is the wavelength of the </a:t>
            </a:r>
            <a:r>
              <a:rPr lang="en-US" sz="1500" i="1" dirty="0" err="1" smtClean="0"/>
              <a:t>ith</a:t>
            </a:r>
            <a:r>
              <a:rPr lang="en-US" sz="1500" i="1" dirty="0" smtClean="0"/>
              <a:t> </a:t>
            </a:r>
            <a:r>
              <a:rPr lang="en-US" sz="1500" dirty="0" smtClean="0"/>
              <a:t>natural frequency</a:t>
            </a:r>
          </a:p>
        </p:txBody>
      </p:sp>
      <p:pic>
        <p:nvPicPr>
          <p:cNvPr id="28679" name="Picture 4"/>
          <p:cNvPicPr>
            <a:picLocks noChangeAspect="1" noChangeArrowheads="1"/>
          </p:cNvPicPr>
          <p:nvPr/>
        </p:nvPicPr>
        <p:blipFill>
          <a:blip r:embed="rId2" cstate="print"/>
          <a:srcRect/>
          <a:stretch>
            <a:fillRect/>
          </a:stretch>
        </p:blipFill>
        <p:spPr bwMode="auto">
          <a:xfrm>
            <a:off x="1328738" y="1985963"/>
            <a:ext cx="6715125" cy="1952625"/>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Date Placeholder 3"/>
          <p:cNvSpPr>
            <a:spLocks noGrp="1"/>
          </p:cNvSpPr>
          <p:nvPr>
            <p:ph type="dt" sz="quarter" idx="10"/>
          </p:nvPr>
        </p:nvSpPr>
        <p:spPr>
          <a:noFill/>
        </p:spPr>
        <p:txBody>
          <a:bodyPr/>
          <a:lstStyle/>
          <a:p>
            <a:fld id="{5EAE644B-2435-40CE-AA97-980039CF1A5B}" type="datetime3">
              <a:rPr lang="en-US" smtClean="0"/>
              <a:pPr/>
              <a:t>17 January 2019</a:t>
            </a:fld>
            <a:endParaRPr lang="en-US" smtClean="0"/>
          </a:p>
        </p:txBody>
      </p:sp>
      <p:sp>
        <p:nvSpPr>
          <p:cNvPr id="4101" name="Footer Placeholder 4"/>
          <p:cNvSpPr>
            <a:spLocks noGrp="1"/>
          </p:cNvSpPr>
          <p:nvPr>
            <p:ph type="ftr" sz="quarter" idx="11"/>
          </p:nvPr>
        </p:nvSpPr>
        <p:spPr>
          <a:noFill/>
        </p:spPr>
        <p:txBody>
          <a:bodyPr/>
          <a:lstStyle/>
          <a:p>
            <a:r>
              <a:rPr lang="en-US" smtClean="0"/>
              <a:t>Veton Këpuska</a:t>
            </a:r>
          </a:p>
        </p:txBody>
      </p:sp>
      <p:sp>
        <p:nvSpPr>
          <p:cNvPr id="4102" name="Slide Number Placeholder 5"/>
          <p:cNvSpPr>
            <a:spLocks noGrp="1"/>
          </p:cNvSpPr>
          <p:nvPr>
            <p:ph type="sldNum" sz="quarter" idx="12"/>
          </p:nvPr>
        </p:nvSpPr>
        <p:spPr>
          <a:noFill/>
        </p:spPr>
        <p:txBody>
          <a:bodyPr/>
          <a:lstStyle/>
          <a:p>
            <a:fld id="{50C962E3-E018-4DAA-96B5-9F4B08050201}" type="slidenum">
              <a:rPr lang="en-US" smtClean="0"/>
              <a:pPr/>
              <a:t>49</a:t>
            </a:fld>
            <a:endParaRPr lang="en-US" smtClean="0"/>
          </a:p>
        </p:txBody>
      </p:sp>
      <p:sp>
        <p:nvSpPr>
          <p:cNvPr id="4103" name="Rectangle 2"/>
          <p:cNvSpPr>
            <a:spLocks noGrp="1" noChangeArrowheads="1"/>
          </p:cNvSpPr>
          <p:nvPr>
            <p:ph type="title"/>
          </p:nvPr>
        </p:nvSpPr>
        <p:spPr/>
        <p:txBody>
          <a:bodyPr/>
          <a:lstStyle/>
          <a:p>
            <a:pPr eaLnBrk="1" hangingPunct="1"/>
            <a:r>
              <a:rPr lang="en-US" b="1" smtClean="0">
                <a:solidFill>
                  <a:srgbClr val="0000FF"/>
                </a:solidFill>
              </a:rPr>
              <a:t>Uniform Tube Model</a:t>
            </a:r>
          </a:p>
        </p:txBody>
      </p:sp>
      <p:sp>
        <p:nvSpPr>
          <p:cNvPr id="4104" name="Rectangle 3"/>
          <p:cNvSpPr>
            <a:spLocks noGrp="1" noChangeArrowheads="1"/>
          </p:cNvSpPr>
          <p:nvPr>
            <p:ph type="body" idx="1"/>
          </p:nvPr>
        </p:nvSpPr>
        <p:spPr/>
        <p:txBody>
          <a:bodyPr/>
          <a:lstStyle/>
          <a:p>
            <a:pPr eaLnBrk="1" hangingPunct="1"/>
            <a:r>
              <a:rPr lang="en-US" dirty="0" smtClean="0"/>
              <a:t>Example</a:t>
            </a:r>
          </a:p>
          <a:p>
            <a:pPr lvl="1" eaLnBrk="1" hangingPunct="1"/>
            <a:r>
              <a:rPr lang="en-US" dirty="0" smtClean="0"/>
              <a:t>Consider a uniform tube of length </a:t>
            </a:r>
            <a:r>
              <a:rPr lang="en-US" i="1" dirty="0" smtClean="0">
                <a:latin typeface="Times New Roman" pitchFamily="18" charset="0"/>
                <a:cs typeface="Times New Roman" pitchFamily="18" charset="0"/>
              </a:rPr>
              <a:t>l</a:t>
            </a:r>
            <a:r>
              <a:rPr lang="en-US" dirty="0" smtClean="0"/>
              <a:t>=35 cm (0.35 m). If speed of sound is 350 m/s calculate its resonances in Hz. </a:t>
            </a:r>
            <a:br>
              <a:rPr lang="en-US" dirty="0" smtClean="0"/>
            </a:br>
            <a:r>
              <a:rPr lang="en-US" dirty="0" smtClean="0"/>
              <a:t>Compare its resonances with a tube of length </a:t>
            </a:r>
            <a:r>
              <a:rPr lang="en-US" i="1" dirty="0" smtClean="0">
                <a:latin typeface="Times New Roman" pitchFamily="18" charset="0"/>
                <a:cs typeface="Times New Roman" pitchFamily="18" charset="0"/>
              </a:rPr>
              <a:t>l</a:t>
            </a:r>
            <a:r>
              <a:rPr lang="en-US" dirty="0" smtClean="0"/>
              <a:t> = </a:t>
            </a:r>
            <a:r>
              <a:rPr lang="en-US" dirty="0" smtClean="0"/>
              <a:t>35/2 cm = 17.5 </a:t>
            </a:r>
            <a:r>
              <a:rPr lang="en-US" dirty="0" smtClean="0"/>
              <a:t>cm. </a:t>
            </a:r>
          </a:p>
          <a:p>
            <a:pPr lvl="1" eaLnBrk="1" hangingPunct="1"/>
            <a:r>
              <a:rPr lang="en-US" i="1" dirty="0" smtClean="0">
                <a:latin typeface="Times New Roman" pitchFamily="18" charset="0"/>
                <a:cs typeface="Times New Roman" pitchFamily="18" charset="0"/>
              </a:rPr>
              <a:t>l</a:t>
            </a:r>
            <a:r>
              <a:rPr lang="en-US" dirty="0" smtClean="0"/>
              <a:t>=35,f=</a:t>
            </a:r>
            <a:r>
              <a:rPr lang="en-US" dirty="0" smtClean="0">
                <a:sym typeface="Symbol" pitchFamily="18" charset="2"/>
              </a:rPr>
              <a:t>/2</a:t>
            </a:r>
            <a:r>
              <a:rPr lang="en-US" dirty="0" smtClean="0">
                <a:latin typeface="Arial Unicode MS" pitchFamily="34" charset="-128"/>
                <a:ea typeface="Arial Unicode MS" pitchFamily="34" charset="-128"/>
                <a:cs typeface="Arial Unicode MS" pitchFamily="34" charset="-128"/>
                <a:sym typeface="Symbol" pitchFamily="18" charset="2"/>
              </a:rPr>
              <a:t>⇒ </a:t>
            </a:r>
            <a:endParaRPr lang="en-US" dirty="0" smtClean="0">
              <a:sym typeface="Symbol" pitchFamily="18" charset="2"/>
            </a:endParaRPr>
          </a:p>
        </p:txBody>
      </p:sp>
      <p:graphicFrame>
        <p:nvGraphicFramePr>
          <p:cNvPr id="4099" name="Object 6"/>
          <p:cNvGraphicFramePr>
            <a:graphicFrameLocks noGrp="1" noChangeAspect="1"/>
          </p:cNvGraphicFramePr>
          <p:nvPr>
            <p:ph sz="quarter" idx="4294967295"/>
            <p:extLst>
              <p:ext uri="{D42A27DB-BD31-4B8C-83A1-F6EECF244321}">
                <p14:modId xmlns:p14="http://schemas.microsoft.com/office/powerpoint/2010/main" val="1593744754"/>
              </p:ext>
            </p:extLst>
          </p:nvPr>
        </p:nvGraphicFramePr>
        <p:xfrm>
          <a:off x="3908611" y="3899645"/>
          <a:ext cx="5136777" cy="2216618"/>
        </p:xfrm>
        <a:graphic>
          <a:graphicData uri="http://schemas.openxmlformats.org/presentationml/2006/ole">
            <mc:AlternateContent xmlns:mc="http://schemas.openxmlformats.org/markup-compatibility/2006">
              <mc:Choice xmlns:v="urn:schemas-microsoft-com:vml" Requires="v">
                <p:oleObj spid="_x0000_s4164" name="Equation" r:id="rId3" imgW="2387520" imgH="1028520" progId="Equation.3">
                  <p:embed/>
                </p:oleObj>
              </mc:Choice>
              <mc:Fallback>
                <p:oleObj name="Equation" r:id="rId3" imgW="2387520" imgH="102852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8611" y="3899645"/>
                        <a:ext cx="5136777" cy="2216618"/>
                      </a:xfrm>
                      <a:prstGeom prst="rect">
                        <a:avLst/>
                      </a:prstGeom>
                      <a:noFill/>
                      <a:extLst/>
                    </p:spPr>
                  </p:pic>
                </p:oleObj>
              </mc:Fallback>
            </mc:AlternateContent>
          </a:graphicData>
        </a:graphic>
      </p:graphicFrame>
      <p:pic>
        <p:nvPicPr>
          <p:cNvPr id="2" name="Picture 1"/>
          <p:cNvPicPr>
            <a:picLocks noChangeAspect="1"/>
          </p:cNvPicPr>
          <p:nvPr/>
        </p:nvPicPr>
        <p:blipFill>
          <a:blip r:embed="rId5"/>
          <a:stretch>
            <a:fillRect/>
          </a:stretch>
        </p:blipFill>
        <p:spPr>
          <a:xfrm>
            <a:off x="6205540" y="1288582"/>
            <a:ext cx="2366682" cy="767578"/>
          </a:xfrm>
          <a:prstGeom prst="rect">
            <a:avLst/>
          </a:prstGeom>
        </p:spPr>
      </p:pic>
      <p:sp>
        <p:nvSpPr>
          <p:cNvPr id="9" name="Line 7"/>
          <p:cNvSpPr>
            <a:spLocks noChangeShapeType="1"/>
          </p:cNvSpPr>
          <p:nvPr/>
        </p:nvSpPr>
        <p:spPr bwMode="auto">
          <a:xfrm>
            <a:off x="6429375" y="1866900"/>
            <a:ext cx="1704975" cy="19050"/>
          </a:xfrm>
          <a:prstGeom prst="line">
            <a:avLst/>
          </a:prstGeom>
          <a:noFill/>
          <a:ln w="19050">
            <a:solidFill>
              <a:schemeClr val="tx1"/>
            </a:solidFill>
            <a:round/>
            <a:headEnd/>
            <a:tailEnd/>
          </a:ln>
        </p:spPr>
        <p:txBody>
          <a:bodyPr wrap="square">
            <a:spAutoFit/>
          </a:bodyPr>
          <a:lstStyle/>
          <a:p>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3"/>
          <p:cNvSpPr>
            <a:spLocks noGrp="1"/>
          </p:cNvSpPr>
          <p:nvPr>
            <p:ph type="dt" sz="quarter" idx="10"/>
          </p:nvPr>
        </p:nvSpPr>
        <p:spPr>
          <a:noFill/>
        </p:spPr>
        <p:txBody>
          <a:bodyPr/>
          <a:lstStyle/>
          <a:p>
            <a:fld id="{592758F7-E4F3-4713-B484-2FC03EC24DFD}" type="datetime3">
              <a:rPr lang="en-US" smtClean="0"/>
              <a:pPr/>
              <a:t>17 January 2019</a:t>
            </a:fld>
            <a:endParaRPr lang="en-US" smtClean="0"/>
          </a:p>
        </p:txBody>
      </p:sp>
      <p:sp>
        <p:nvSpPr>
          <p:cNvPr id="14339" name="Footer Placeholder 4"/>
          <p:cNvSpPr>
            <a:spLocks noGrp="1"/>
          </p:cNvSpPr>
          <p:nvPr>
            <p:ph type="ftr" sz="quarter" idx="11"/>
          </p:nvPr>
        </p:nvSpPr>
        <p:spPr>
          <a:noFill/>
        </p:spPr>
        <p:txBody>
          <a:bodyPr/>
          <a:lstStyle/>
          <a:p>
            <a:r>
              <a:rPr lang="en-US" smtClean="0"/>
              <a:t>Veton Këpuska</a:t>
            </a:r>
          </a:p>
        </p:txBody>
      </p:sp>
      <p:sp>
        <p:nvSpPr>
          <p:cNvPr id="14340" name="Slide Number Placeholder 5"/>
          <p:cNvSpPr>
            <a:spLocks noGrp="1"/>
          </p:cNvSpPr>
          <p:nvPr>
            <p:ph type="sldNum" sz="quarter" idx="12"/>
          </p:nvPr>
        </p:nvSpPr>
        <p:spPr>
          <a:noFill/>
        </p:spPr>
        <p:txBody>
          <a:bodyPr/>
          <a:lstStyle/>
          <a:p>
            <a:fld id="{3D479189-5833-455B-BAF4-BDACCBD29877}" type="slidenum">
              <a:rPr lang="en-US" smtClean="0"/>
              <a:pPr/>
              <a:t>5</a:t>
            </a:fld>
            <a:endParaRPr lang="en-US" smtClean="0"/>
          </a:p>
        </p:txBody>
      </p:sp>
      <p:sp>
        <p:nvSpPr>
          <p:cNvPr id="14341" name="Rectangle 2"/>
          <p:cNvSpPr>
            <a:spLocks noGrp="1" noChangeArrowheads="1"/>
          </p:cNvSpPr>
          <p:nvPr>
            <p:ph type="title"/>
          </p:nvPr>
        </p:nvSpPr>
        <p:spPr/>
        <p:txBody>
          <a:bodyPr/>
          <a:lstStyle/>
          <a:p>
            <a:pPr eaLnBrk="1" hangingPunct="1"/>
            <a:r>
              <a:rPr lang="en-US" sz="3400" b="1" smtClean="0">
                <a:solidFill>
                  <a:srgbClr val="0000FF"/>
                </a:solidFill>
              </a:rPr>
              <a:t>Phonemes in American English </a:t>
            </a:r>
            <a:endParaRPr lang="en-US" sz="3400" smtClean="0">
              <a:solidFill>
                <a:srgbClr val="0000FF"/>
              </a:solidFill>
            </a:endParaRPr>
          </a:p>
        </p:txBody>
      </p:sp>
      <p:pic>
        <p:nvPicPr>
          <p:cNvPr id="14342" name="Picture 3"/>
          <p:cNvPicPr>
            <a:picLocks noGrp="1" noChangeAspect="1" noChangeArrowheads="1"/>
          </p:cNvPicPr>
          <p:nvPr>
            <p:ph type="body" idx="1"/>
          </p:nvPr>
        </p:nvPicPr>
        <p:blipFill>
          <a:blip r:embed="rId2" cstate="print"/>
          <a:srcRect/>
          <a:stretch>
            <a:fillRect/>
          </a:stretch>
        </p:blip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Date Placeholder 4"/>
          <p:cNvSpPr>
            <a:spLocks noGrp="1"/>
          </p:cNvSpPr>
          <p:nvPr>
            <p:ph type="dt" sz="quarter" idx="10"/>
          </p:nvPr>
        </p:nvSpPr>
        <p:spPr>
          <a:noFill/>
        </p:spPr>
        <p:txBody>
          <a:bodyPr/>
          <a:lstStyle/>
          <a:p>
            <a:fld id="{7A52C9F3-A711-490E-80CB-9F50A78BD5C1}" type="datetime3">
              <a:rPr lang="en-US" smtClean="0"/>
              <a:pPr/>
              <a:t>17 January 2019</a:t>
            </a:fld>
            <a:endParaRPr lang="en-US" smtClean="0"/>
          </a:p>
        </p:txBody>
      </p:sp>
      <p:sp>
        <p:nvSpPr>
          <p:cNvPr id="5125" name="Footer Placeholder 5"/>
          <p:cNvSpPr>
            <a:spLocks noGrp="1"/>
          </p:cNvSpPr>
          <p:nvPr>
            <p:ph type="ftr" sz="quarter" idx="11"/>
          </p:nvPr>
        </p:nvSpPr>
        <p:spPr>
          <a:noFill/>
        </p:spPr>
        <p:txBody>
          <a:bodyPr/>
          <a:lstStyle/>
          <a:p>
            <a:r>
              <a:rPr lang="en-US" smtClean="0"/>
              <a:t>Veton Këpuska</a:t>
            </a:r>
          </a:p>
        </p:txBody>
      </p:sp>
      <p:sp>
        <p:nvSpPr>
          <p:cNvPr id="5126" name="Slide Number Placeholder 6"/>
          <p:cNvSpPr>
            <a:spLocks noGrp="1"/>
          </p:cNvSpPr>
          <p:nvPr>
            <p:ph type="sldNum" sz="quarter" idx="12"/>
          </p:nvPr>
        </p:nvSpPr>
        <p:spPr>
          <a:noFill/>
        </p:spPr>
        <p:txBody>
          <a:bodyPr/>
          <a:lstStyle/>
          <a:p>
            <a:fld id="{0D6AF834-5E4F-434D-8A0E-64C270214099}" type="slidenum">
              <a:rPr lang="en-US" smtClean="0"/>
              <a:pPr/>
              <a:t>50</a:t>
            </a:fld>
            <a:endParaRPr lang="en-US" smtClean="0"/>
          </a:p>
        </p:txBody>
      </p:sp>
      <p:sp>
        <p:nvSpPr>
          <p:cNvPr id="5127" name="Rectangle 2"/>
          <p:cNvSpPr>
            <a:spLocks noGrp="1" noChangeArrowheads="1"/>
          </p:cNvSpPr>
          <p:nvPr>
            <p:ph type="title"/>
          </p:nvPr>
        </p:nvSpPr>
        <p:spPr/>
        <p:txBody>
          <a:bodyPr/>
          <a:lstStyle/>
          <a:p>
            <a:pPr eaLnBrk="1" hangingPunct="1"/>
            <a:r>
              <a:rPr lang="en-US" b="1" smtClean="0">
                <a:solidFill>
                  <a:srgbClr val="0000FF"/>
                </a:solidFill>
              </a:rPr>
              <a:t>Uniform Tube Model</a:t>
            </a:r>
          </a:p>
        </p:txBody>
      </p:sp>
      <p:sp>
        <p:nvSpPr>
          <p:cNvPr id="5128" name="Rectangle 6"/>
          <p:cNvSpPr>
            <a:spLocks noGrp="1" noChangeArrowheads="1"/>
          </p:cNvSpPr>
          <p:nvPr>
            <p:ph type="body" sz="half" idx="1"/>
          </p:nvPr>
        </p:nvSpPr>
        <p:spPr/>
        <p:txBody>
          <a:bodyPr/>
          <a:lstStyle/>
          <a:p>
            <a:pPr eaLnBrk="1" hangingPunct="1"/>
            <a:r>
              <a:rPr lang="en-US" sz="2600" smtClean="0"/>
              <a:t>For 17.5 cm tube:</a:t>
            </a:r>
          </a:p>
        </p:txBody>
      </p:sp>
      <p:graphicFrame>
        <p:nvGraphicFramePr>
          <p:cNvPr id="5122" name="Object 4"/>
          <p:cNvGraphicFramePr>
            <a:graphicFrameLocks noGrp="1" noChangeAspect="1"/>
          </p:cNvGraphicFramePr>
          <p:nvPr>
            <p:ph idx="4294967295"/>
          </p:nvPr>
        </p:nvGraphicFramePr>
        <p:xfrm>
          <a:off x="1154113" y="1930400"/>
          <a:ext cx="6913562" cy="1709738"/>
        </p:xfrm>
        <a:graphic>
          <a:graphicData uri="http://schemas.openxmlformats.org/presentationml/2006/ole">
            <mc:AlternateContent xmlns:mc="http://schemas.openxmlformats.org/markup-compatibility/2006">
              <mc:Choice xmlns:v="urn:schemas-microsoft-com:vml" Requires="v">
                <p:oleObj spid="_x0000_s5218" name="Equation" r:id="rId3" imgW="2463480" imgH="609480" progId="Equation.3">
                  <p:embed/>
                </p:oleObj>
              </mc:Choice>
              <mc:Fallback>
                <p:oleObj name="Equation" r:id="rId3" imgW="2463480" imgH="60948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113" y="1930400"/>
                        <a:ext cx="6913562" cy="1709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3" name="Object 7"/>
          <p:cNvGraphicFramePr>
            <a:graphicFrameLocks noGrp="1" noChangeAspect="1"/>
          </p:cNvGraphicFramePr>
          <p:nvPr>
            <p:ph sz="half" idx="2"/>
          </p:nvPr>
        </p:nvGraphicFramePr>
        <p:xfrm>
          <a:off x="2190750" y="3582988"/>
          <a:ext cx="4914900" cy="2514600"/>
        </p:xfrm>
        <a:graphic>
          <a:graphicData uri="http://schemas.openxmlformats.org/presentationml/2006/ole">
            <mc:AlternateContent xmlns:mc="http://schemas.openxmlformats.org/markup-compatibility/2006">
              <mc:Choice xmlns:v="urn:schemas-microsoft-com:vml" Requires="v">
                <p:oleObj spid="_x0000_s5219" name="Bitmap Image" r:id="rId5" imgW="9247619" imgH="4734586" progId="PBrush">
                  <p:embed/>
                </p:oleObj>
              </mc:Choice>
              <mc:Fallback>
                <p:oleObj name="Bitmap Image" r:id="rId5" imgW="9247619" imgH="4734586" progId="PBrush">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0750" y="3582988"/>
                        <a:ext cx="49149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Date Placeholder 3"/>
          <p:cNvSpPr>
            <a:spLocks noGrp="1"/>
          </p:cNvSpPr>
          <p:nvPr>
            <p:ph type="dt" sz="quarter" idx="10"/>
          </p:nvPr>
        </p:nvSpPr>
        <p:spPr>
          <a:noFill/>
        </p:spPr>
        <p:txBody>
          <a:bodyPr/>
          <a:lstStyle/>
          <a:p>
            <a:fld id="{55E6ED23-D0F3-4A83-877D-6C045F7C87BF}" type="datetime3">
              <a:rPr lang="en-US" smtClean="0"/>
              <a:pPr/>
              <a:t>17 January 2019</a:t>
            </a:fld>
            <a:endParaRPr lang="en-US" smtClean="0"/>
          </a:p>
        </p:txBody>
      </p:sp>
      <p:sp>
        <p:nvSpPr>
          <p:cNvPr id="29699" name="Footer Placeholder 4"/>
          <p:cNvSpPr>
            <a:spLocks noGrp="1"/>
          </p:cNvSpPr>
          <p:nvPr>
            <p:ph type="ftr" sz="quarter" idx="11"/>
          </p:nvPr>
        </p:nvSpPr>
        <p:spPr>
          <a:noFill/>
        </p:spPr>
        <p:txBody>
          <a:bodyPr/>
          <a:lstStyle/>
          <a:p>
            <a:r>
              <a:rPr lang="en-US" smtClean="0"/>
              <a:t>Veton Këpuska</a:t>
            </a:r>
          </a:p>
        </p:txBody>
      </p:sp>
      <p:sp>
        <p:nvSpPr>
          <p:cNvPr id="29700" name="Slide Number Placeholder 5"/>
          <p:cNvSpPr>
            <a:spLocks noGrp="1"/>
          </p:cNvSpPr>
          <p:nvPr>
            <p:ph type="sldNum" sz="quarter" idx="12"/>
          </p:nvPr>
        </p:nvSpPr>
        <p:spPr>
          <a:noFill/>
        </p:spPr>
        <p:txBody>
          <a:bodyPr/>
          <a:lstStyle/>
          <a:p>
            <a:fld id="{F753B9EC-7979-41FD-AF55-35B76C30AE13}" type="slidenum">
              <a:rPr lang="en-US" smtClean="0"/>
              <a:pPr/>
              <a:t>51</a:t>
            </a:fld>
            <a:endParaRPr lang="en-US" smtClean="0"/>
          </a:p>
        </p:txBody>
      </p:sp>
      <p:sp>
        <p:nvSpPr>
          <p:cNvPr id="29701" name="Rectangle 2"/>
          <p:cNvSpPr>
            <a:spLocks noGrp="1" noChangeArrowheads="1"/>
          </p:cNvSpPr>
          <p:nvPr>
            <p:ph type="title"/>
          </p:nvPr>
        </p:nvSpPr>
        <p:spPr/>
        <p:txBody>
          <a:bodyPr/>
          <a:lstStyle/>
          <a:p>
            <a:pPr eaLnBrk="1" hangingPunct="1"/>
            <a:r>
              <a:rPr lang="en-US" sz="3400" b="1" smtClean="0">
                <a:solidFill>
                  <a:srgbClr val="0000FF"/>
                </a:solidFill>
              </a:rPr>
              <a:t>Standing Wave Patterns in a Uniform Tube</a:t>
            </a:r>
            <a:r>
              <a:rPr lang="en-US" sz="3400" b="1" smtClean="0"/>
              <a:t> </a:t>
            </a:r>
            <a:endParaRPr lang="en-US" sz="3400" smtClean="0"/>
          </a:p>
        </p:txBody>
      </p:sp>
      <p:sp>
        <p:nvSpPr>
          <p:cNvPr id="29702" name="Rectangle 3"/>
          <p:cNvSpPr>
            <a:spLocks noGrp="1" noChangeArrowheads="1"/>
          </p:cNvSpPr>
          <p:nvPr>
            <p:ph type="body" idx="1"/>
          </p:nvPr>
        </p:nvSpPr>
        <p:spPr/>
        <p:txBody>
          <a:bodyPr/>
          <a:lstStyle/>
          <a:p>
            <a:pPr eaLnBrk="1" hangingPunct="1"/>
            <a:r>
              <a:rPr lang="en-US" sz="2000" smtClean="0"/>
              <a:t>A uniform tube closed at one end and open at the other is often referred to as a </a:t>
            </a:r>
            <a:r>
              <a:rPr lang="en-US" sz="2000" b="1" i="1" smtClean="0">
                <a:solidFill>
                  <a:srgbClr val="FF3399"/>
                </a:solidFill>
              </a:rPr>
              <a:t>quarter wavelength resonator</a:t>
            </a:r>
            <a:r>
              <a:rPr lang="en-US" sz="2000" smtClean="0"/>
              <a:t> </a:t>
            </a:r>
          </a:p>
        </p:txBody>
      </p:sp>
      <p:pic>
        <p:nvPicPr>
          <p:cNvPr id="29703" name="Picture 4"/>
          <p:cNvPicPr>
            <a:picLocks noChangeAspect="1" noChangeArrowheads="1"/>
          </p:cNvPicPr>
          <p:nvPr/>
        </p:nvPicPr>
        <p:blipFill>
          <a:blip r:embed="rId3" cstate="print"/>
          <a:srcRect/>
          <a:stretch>
            <a:fillRect/>
          </a:stretch>
        </p:blipFill>
        <p:spPr bwMode="auto">
          <a:xfrm>
            <a:off x="2671763" y="2152650"/>
            <a:ext cx="3781425" cy="3962400"/>
          </a:xfrm>
          <a:prstGeom prst="rect">
            <a:avLst/>
          </a:prstGeom>
          <a:noFill/>
          <a:ln w="9525" algn="ctr">
            <a:noFill/>
            <a:miter lim="800000"/>
            <a:headEnd/>
            <a:tailEnd/>
          </a:ln>
        </p:spPr>
      </p:pic>
      <p:graphicFrame>
        <p:nvGraphicFramePr>
          <p:cNvPr id="8" name="Object 7"/>
          <p:cNvGraphicFramePr>
            <a:graphicFrameLocks noChangeAspect="1"/>
          </p:cNvGraphicFramePr>
          <p:nvPr/>
        </p:nvGraphicFramePr>
        <p:xfrm>
          <a:off x="6473824" y="2193925"/>
          <a:ext cx="1755775" cy="837370"/>
        </p:xfrm>
        <a:graphic>
          <a:graphicData uri="http://schemas.openxmlformats.org/presentationml/2006/ole">
            <mc:AlternateContent xmlns:mc="http://schemas.openxmlformats.org/markup-compatibility/2006">
              <mc:Choice xmlns:v="urn:schemas-microsoft-com:vml" Requires="v">
                <p:oleObj spid="_x0000_s57393" name="Equation" r:id="rId4" imgW="825480" imgH="393480" progId="Equation.3">
                  <p:embed/>
                </p:oleObj>
              </mc:Choice>
              <mc:Fallback>
                <p:oleObj name="Equation" r:id="rId4" imgW="825480" imgH="393480" progId="Equation.3">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3824" y="2193925"/>
                        <a:ext cx="1755775" cy="8373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Date Placeholder 3"/>
          <p:cNvSpPr>
            <a:spLocks noGrp="1"/>
          </p:cNvSpPr>
          <p:nvPr>
            <p:ph type="dt" sz="quarter" idx="10"/>
          </p:nvPr>
        </p:nvSpPr>
        <p:spPr>
          <a:noFill/>
        </p:spPr>
        <p:txBody>
          <a:bodyPr/>
          <a:lstStyle/>
          <a:p>
            <a:fld id="{238CDB74-D6B4-4C82-8198-33B08042C095}" type="datetime3">
              <a:rPr lang="en-US" smtClean="0"/>
              <a:pPr/>
              <a:t>17 January 2019</a:t>
            </a:fld>
            <a:endParaRPr lang="en-US" smtClean="0"/>
          </a:p>
        </p:txBody>
      </p:sp>
      <p:sp>
        <p:nvSpPr>
          <p:cNvPr id="30723" name="Footer Placeholder 4"/>
          <p:cNvSpPr>
            <a:spLocks noGrp="1"/>
          </p:cNvSpPr>
          <p:nvPr>
            <p:ph type="ftr" sz="quarter" idx="11"/>
          </p:nvPr>
        </p:nvSpPr>
        <p:spPr>
          <a:noFill/>
        </p:spPr>
        <p:txBody>
          <a:bodyPr/>
          <a:lstStyle/>
          <a:p>
            <a:r>
              <a:rPr lang="en-US" smtClean="0"/>
              <a:t>Veton Këpuska</a:t>
            </a:r>
          </a:p>
        </p:txBody>
      </p:sp>
      <p:sp>
        <p:nvSpPr>
          <p:cNvPr id="30724" name="Slide Number Placeholder 5"/>
          <p:cNvSpPr>
            <a:spLocks noGrp="1"/>
          </p:cNvSpPr>
          <p:nvPr>
            <p:ph type="sldNum" sz="quarter" idx="12"/>
          </p:nvPr>
        </p:nvSpPr>
        <p:spPr>
          <a:noFill/>
        </p:spPr>
        <p:txBody>
          <a:bodyPr/>
          <a:lstStyle/>
          <a:p>
            <a:fld id="{CDA21712-4D26-4F33-8879-19976D33DC29}" type="slidenum">
              <a:rPr lang="en-US" smtClean="0"/>
              <a:pPr/>
              <a:t>52</a:t>
            </a:fld>
            <a:endParaRPr lang="en-US" smtClean="0"/>
          </a:p>
        </p:txBody>
      </p:sp>
      <p:sp>
        <p:nvSpPr>
          <p:cNvPr id="30725" name="Rectangle 2"/>
          <p:cNvSpPr>
            <a:spLocks noGrp="1" noChangeArrowheads="1"/>
          </p:cNvSpPr>
          <p:nvPr>
            <p:ph type="title"/>
          </p:nvPr>
        </p:nvSpPr>
        <p:spPr/>
        <p:txBody>
          <a:bodyPr/>
          <a:lstStyle/>
          <a:p>
            <a:pPr eaLnBrk="1" hangingPunct="1"/>
            <a:r>
              <a:rPr lang="en-US" sz="3400" b="1" smtClean="0">
                <a:solidFill>
                  <a:srgbClr val="0000FF"/>
                </a:solidFill>
              </a:rPr>
              <a:t>Natural Frequencies of Simple Acoustic Tubes</a:t>
            </a:r>
            <a:r>
              <a:rPr lang="en-US" sz="3400" b="1" smtClean="0"/>
              <a:t> </a:t>
            </a:r>
            <a:endParaRPr lang="en-US" sz="3400" smtClean="0"/>
          </a:p>
        </p:txBody>
      </p:sp>
      <p:pic>
        <p:nvPicPr>
          <p:cNvPr id="30726" name="Picture 3"/>
          <p:cNvPicPr>
            <a:picLocks noGrp="1" noChangeAspect="1" noChangeArrowheads="1"/>
          </p:cNvPicPr>
          <p:nvPr>
            <p:ph type="body" idx="1"/>
          </p:nvPr>
        </p:nvPicPr>
        <p:blipFill>
          <a:blip r:embed="rId2" cstate="print"/>
          <a:srcRect/>
          <a:stretch>
            <a:fillRect/>
          </a:stretch>
        </p:blip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Date Placeholder 3"/>
          <p:cNvSpPr>
            <a:spLocks noGrp="1"/>
          </p:cNvSpPr>
          <p:nvPr>
            <p:ph type="dt" sz="quarter" idx="10"/>
          </p:nvPr>
        </p:nvSpPr>
        <p:spPr>
          <a:noFill/>
        </p:spPr>
        <p:txBody>
          <a:bodyPr/>
          <a:lstStyle/>
          <a:p>
            <a:fld id="{8B8DAD61-FA0F-41A5-8283-8489A22A0998}" type="datetime3">
              <a:rPr lang="en-US" smtClean="0"/>
              <a:pPr/>
              <a:t>17 January 2019</a:t>
            </a:fld>
            <a:endParaRPr lang="en-US" smtClean="0"/>
          </a:p>
        </p:txBody>
      </p:sp>
      <p:sp>
        <p:nvSpPr>
          <p:cNvPr id="31747" name="Footer Placeholder 4"/>
          <p:cNvSpPr>
            <a:spLocks noGrp="1"/>
          </p:cNvSpPr>
          <p:nvPr>
            <p:ph type="ftr" sz="quarter" idx="11"/>
          </p:nvPr>
        </p:nvSpPr>
        <p:spPr>
          <a:noFill/>
        </p:spPr>
        <p:txBody>
          <a:bodyPr/>
          <a:lstStyle/>
          <a:p>
            <a:r>
              <a:rPr lang="en-US" smtClean="0"/>
              <a:t>Veton Këpuska</a:t>
            </a:r>
          </a:p>
        </p:txBody>
      </p:sp>
      <p:sp>
        <p:nvSpPr>
          <p:cNvPr id="31748" name="Slide Number Placeholder 5"/>
          <p:cNvSpPr>
            <a:spLocks noGrp="1"/>
          </p:cNvSpPr>
          <p:nvPr>
            <p:ph type="sldNum" sz="quarter" idx="12"/>
          </p:nvPr>
        </p:nvSpPr>
        <p:spPr>
          <a:noFill/>
        </p:spPr>
        <p:txBody>
          <a:bodyPr/>
          <a:lstStyle/>
          <a:p>
            <a:fld id="{469E025C-BA07-47C0-9056-B8B26FDB8F05}" type="slidenum">
              <a:rPr lang="en-US" smtClean="0"/>
              <a:pPr/>
              <a:t>53</a:t>
            </a:fld>
            <a:endParaRPr lang="en-US" smtClean="0"/>
          </a:p>
        </p:txBody>
      </p:sp>
      <p:sp>
        <p:nvSpPr>
          <p:cNvPr id="31749" name="Rectangle 2"/>
          <p:cNvSpPr>
            <a:spLocks noGrp="1" noChangeArrowheads="1"/>
          </p:cNvSpPr>
          <p:nvPr>
            <p:ph type="title"/>
          </p:nvPr>
        </p:nvSpPr>
        <p:spPr/>
        <p:txBody>
          <a:bodyPr/>
          <a:lstStyle/>
          <a:p>
            <a:pPr eaLnBrk="1" hangingPunct="1"/>
            <a:r>
              <a:rPr lang="en-US" sz="3400" b="1" smtClean="0">
                <a:solidFill>
                  <a:srgbClr val="0000FF"/>
                </a:solidFill>
              </a:rPr>
              <a:t>Approximating Vocal Tract Shapes </a:t>
            </a:r>
            <a:endParaRPr lang="en-US" sz="3400" smtClean="0">
              <a:solidFill>
                <a:srgbClr val="0000FF"/>
              </a:solidFill>
            </a:endParaRPr>
          </a:p>
        </p:txBody>
      </p:sp>
      <p:pic>
        <p:nvPicPr>
          <p:cNvPr id="31750" name="Picture 4"/>
          <p:cNvPicPr>
            <a:picLocks noGrp="1" noChangeAspect="1" noChangeArrowheads="1"/>
          </p:cNvPicPr>
          <p:nvPr>
            <p:ph type="body" idx="1"/>
          </p:nvPr>
        </p:nvPicPr>
        <p:blipFill>
          <a:blip r:embed="rId2" cstate="print"/>
          <a:srcRect/>
          <a:stretch>
            <a:fillRect/>
          </a:stretch>
        </p:blip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Date Placeholder 3"/>
          <p:cNvSpPr>
            <a:spLocks noGrp="1"/>
          </p:cNvSpPr>
          <p:nvPr>
            <p:ph type="dt" sz="quarter" idx="10"/>
          </p:nvPr>
        </p:nvSpPr>
        <p:spPr>
          <a:noFill/>
        </p:spPr>
        <p:txBody>
          <a:bodyPr/>
          <a:lstStyle/>
          <a:p>
            <a:fld id="{B266E554-F6AA-4E2B-8393-6CE40B0DECF2}" type="datetime3">
              <a:rPr lang="en-US" smtClean="0"/>
              <a:pPr/>
              <a:t>17 January 2019</a:t>
            </a:fld>
            <a:endParaRPr lang="en-US" smtClean="0"/>
          </a:p>
        </p:txBody>
      </p:sp>
      <p:sp>
        <p:nvSpPr>
          <p:cNvPr id="32771" name="Footer Placeholder 4"/>
          <p:cNvSpPr>
            <a:spLocks noGrp="1"/>
          </p:cNvSpPr>
          <p:nvPr>
            <p:ph type="ftr" sz="quarter" idx="11"/>
          </p:nvPr>
        </p:nvSpPr>
        <p:spPr>
          <a:noFill/>
        </p:spPr>
        <p:txBody>
          <a:bodyPr/>
          <a:lstStyle/>
          <a:p>
            <a:r>
              <a:rPr lang="en-US" smtClean="0"/>
              <a:t>Veton Këpuska</a:t>
            </a:r>
          </a:p>
        </p:txBody>
      </p:sp>
      <p:sp>
        <p:nvSpPr>
          <p:cNvPr id="32772" name="Slide Number Placeholder 5"/>
          <p:cNvSpPr>
            <a:spLocks noGrp="1"/>
          </p:cNvSpPr>
          <p:nvPr>
            <p:ph type="sldNum" sz="quarter" idx="12"/>
          </p:nvPr>
        </p:nvSpPr>
        <p:spPr>
          <a:noFill/>
        </p:spPr>
        <p:txBody>
          <a:bodyPr/>
          <a:lstStyle/>
          <a:p>
            <a:fld id="{826CACD0-A4FA-499D-9C8C-3DAE8470AECF}" type="slidenum">
              <a:rPr lang="en-US" smtClean="0"/>
              <a:pPr/>
              <a:t>54</a:t>
            </a:fld>
            <a:endParaRPr lang="en-US" smtClean="0"/>
          </a:p>
        </p:txBody>
      </p:sp>
      <p:sp>
        <p:nvSpPr>
          <p:cNvPr id="32773" name="Rectangle 2"/>
          <p:cNvSpPr>
            <a:spLocks noGrp="1" noChangeArrowheads="1"/>
          </p:cNvSpPr>
          <p:nvPr>
            <p:ph type="title"/>
          </p:nvPr>
        </p:nvSpPr>
        <p:spPr/>
        <p:txBody>
          <a:bodyPr/>
          <a:lstStyle/>
          <a:p>
            <a:pPr eaLnBrk="1" hangingPunct="1"/>
            <a:r>
              <a:rPr lang="en-US" sz="3400" dirty="0" smtClean="0"/>
              <a:t/>
            </a:r>
            <a:br>
              <a:rPr lang="en-US" sz="3400" dirty="0" smtClean="0"/>
            </a:br>
            <a:r>
              <a:rPr lang="en-US" sz="3400" b="1" dirty="0" smtClean="0">
                <a:solidFill>
                  <a:srgbClr val="0000FF"/>
                </a:solidFill>
              </a:rPr>
              <a:t>Estimating Natural Resonance Frequencies </a:t>
            </a:r>
            <a:endParaRPr lang="en-US" sz="3400" dirty="0" smtClean="0">
              <a:solidFill>
                <a:srgbClr val="0000FF"/>
              </a:solidFill>
            </a:endParaRPr>
          </a:p>
        </p:txBody>
      </p:sp>
      <p:sp>
        <p:nvSpPr>
          <p:cNvPr id="32774" name="Rectangle 3"/>
          <p:cNvSpPr>
            <a:spLocks noGrp="1" noChangeArrowheads="1"/>
          </p:cNvSpPr>
          <p:nvPr>
            <p:ph type="body" idx="1"/>
          </p:nvPr>
        </p:nvSpPr>
        <p:spPr/>
        <p:txBody>
          <a:bodyPr/>
          <a:lstStyle/>
          <a:p>
            <a:pPr eaLnBrk="1" hangingPunct="1"/>
            <a:r>
              <a:rPr lang="en-US" sz="1600" smtClean="0"/>
              <a:t>Resonance frequencies occur where impendence (or admittance) function equals natural (e.g., open circuit) boundary conditions</a:t>
            </a:r>
          </a:p>
          <a:p>
            <a:pPr eaLnBrk="1" hangingPunct="1"/>
            <a:endParaRPr lang="en-US" sz="1600" smtClean="0"/>
          </a:p>
          <a:p>
            <a:pPr eaLnBrk="1" hangingPunct="1"/>
            <a:endParaRPr lang="en-US" sz="1600" smtClean="0"/>
          </a:p>
          <a:p>
            <a:pPr eaLnBrk="1" hangingPunct="1"/>
            <a:endParaRPr lang="en-US" sz="1600" smtClean="0"/>
          </a:p>
          <a:p>
            <a:pPr eaLnBrk="1" hangingPunct="1"/>
            <a:endParaRPr lang="en-US" sz="1600" smtClean="0"/>
          </a:p>
          <a:p>
            <a:pPr eaLnBrk="1" hangingPunct="1"/>
            <a:endParaRPr lang="en-US" sz="1600" smtClean="0"/>
          </a:p>
          <a:p>
            <a:pPr eaLnBrk="1" hangingPunct="1"/>
            <a:endParaRPr lang="en-US" sz="1600" smtClean="0"/>
          </a:p>
          <a:p>
            <a:pPr eaLnBrk="1" hangingPunct="1"/>
            <a:r>
              <a:rPr lang="en-US" sz="1600" smtClean="0"/>
              <a:t>For a two tube approximation it is easiest to solve for Y</a:t>
            </a:r>
            <a:r>
              <a:rPr lang="en-US" sz="1600" baseline="-25000" smtClean="0"/>
              <a:t>1</a:t>
            </a:r>
            <a:r>
              <a:rPr lang="en-US" sz="1600" smtClean="0"/>
              <a:t> + Y</a:t>
            </a:r>
            <a:r>
              <a:rPr lang="en-US" sz="1600" baseline="-25000" smtClean="0"/>
              <a:t>2</a:t>
            </a:r>
            <a:r>
              <a:rPr lang="en-US" sz="1600" smtClean="0"/>
              <a:t> = 0.</a:t>
            </a:r>
          </a:p>
        </p:txBody>
      </p:sp>
      <p:pic>
        <p:nvPicPr>
          <p:cNvPr id="32775" name="Picture 4"/>
          <p:cNvPicPr>
            <a:picLocks noChangeAspect="1" noChangeArrowheads="1"/>
          </p:cNvPicPr>
          <p:nvPr/>
        </p:nvPicPr>
        <p:blipFill>
          <a:blip r:embed="rId2" cstate="print"/>
          <a:srcRect/>
          <a:stretch>
            <a:fillRect/>
          </a:stretch>
        </p:blipFill>
        <p:spPr bwMode="auto">
          <a:xfrm>
            <a:off x="704850" y="2047875"/>
            <a:ext cx="7467600" cy="1704975"/>
          </a:xfrm>
          <a:prstGeom prst="rect">
            <a:avLst/>
          </a:prstGeom>
          <a:noFill/>
          <a:ln w="9525" algn="ctr">
            <a:noFill/>
            <a:miter lim="800000"/>
            <a:headEnd/>
            <a:tailEnd/>
          </a:ln>
        </p:spPr>
      </p:pic>
      <p:pic>
        <p:nvPicPr>
          <p:cNvPr id="32776" name="Picture 5"/>
          <p:cNvPicPr>
            <a:picLocks noChangeAspect="1" noChangeArrowheads="1"/>
          </p:cNvPicPr>
          <p:nvPr/>
        </p:nvPicPr>
        <p:blipFill>
          <a:blip r:embed="rId3" cstate="print"/>
          <a:srcRect/>
          <a:stretch>
            <a:fillRect/>
          </a:stretch>
        </p:blipFill>
        <p:spPr bwMode="auto">
          <a:xfrm>
            <a:off x="1595438" y="4176713"/>
            <a:ext cx="6124575" cy="1933575"/>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Date Placeholder 3"/>
          <p:cNvSpPr>
            <a:spLocks noGrp="1"/>
          </p:cNvSpPr>
          <p:nvPr>
            <p:ph type="dt" sz="quarter" idx="10"/>
          </p:nvPr>
        </p:nvSpPr>
        <p:spPr>
          <a:noFill/>
        </p:spPr>
        <p:txBody>
          <a:bodyPr/>
          <a:lstStyle/>
          <a:p>
            <a:fld id="{7F2076FD-E894-4382-9878-D803A1DD5443}" type="datetime3">
              <a:rPr lang="en-US" smtClean="0"/>
              <a:pPr/>
              <a:t>17 January 2019</a:t>
            </a:fld>
            <a:endParaRPr lang="en-US" smtClean="0"/>
          </a:p>
        </p:txBody>
      </p:sp>
      <p:sp>
        <p:nvSpPr>
          <p:cNvPr id="33795" name="Footer Placeholder 4"/>
          <p:cNvSpPr>
            <a:spLocks noGrp="1"/>
          </p:cNvSpPr>
          <p:nvPr>
            <p:ph type="ftr" sz="quarter" idx="11"/>
          </p:nvPr>
        </p:nvSpPr>
        <p:spPr>
          <a:noFill/>
        </p:spPr>
        <p:txBody>
          <a:bodyPr/>
          <a:lstStyle/>
          <a:p>
            <a:r>
              <a:rPr lang="en-US" smtClean="0"/>
              <a:t>Veton Këpuska</a:t>
            </a:r>
          </a:p>
        </p:txBody>
      </p:sp>
      <p:sp>
        <p:nvSpPr>
          <p:cNvPr id="33796" name="Slide Number Placeholder 5"/>
          <p:cNvSpPr>
            <a:spLocks noGrp="1"/>
          </p:cNvSpPr>
          <p:nvPr>
            <p:ph type="sldNum" sz="quarter" idx="12"/>
          </p:nvPr>
        </p:nvSpPr>
        <p:spPr>
          <a:noFill/>
        </p:spPr>
        <p:txBody>
          <a:bodyPr/>
          <a:lstStyle/>
          <a:p>
            <a:fld id="{E403F531-EF65-4B72-8CA5-121109BBBF0C}" type="slidenum">
              <a:rPr lang="en-US" smtClean="0"/>
              <a:pPr/>
              <a:t>55</a:t>
            </a:fld>
            <a:endParaRPr lang="en-US" smtClean="0"/>
          </a:p>
        </p:txBody>
      </p:sp>
      <p:sp>
        <p:nvSpPr>
          <p:cNvPr id="33797" name="Rectangle 2"/>
          <p:cNvSpPr>
            <a:spLocks noGrp="1" noChangeArrowheads="1"/>
          </p:cNvSpPr>
          <p:nvPr>
            <p:ph type="title"/>
          </p:nvPr>
        </p:nvSpPr>
        <p:spPr/>
        <p:txBody>
          <a:bodyPr/>
          <a:lstStyle/>
          <a:p>
            <a:pPr eaLnBrk="1" hangingPunct="1"/>
            <a:r>
              <a:rPr lang="en-US" sz="3400" b="1" smtClean="0">
                <a:solidFill>
                  <a:srgbClr val="0000FF"/>
                </a:solidFill>
              </a:rPr>
              <a:t>Decoupling Simple Tube Approximations </a:t>
            </a:r>
            <a:endParaRPr lang="en-US" sz="3400" smtClean="0">
              <a:solidFill>
                <a:srgbClr val="0000FF"/>
              </a:solidFill>
            </a:endParaRPr>
          </a:p>
        </p:txBody>
      </p:sp>
      <p:sp>
        <p:nvSpPr>
          <p:cNvPr id="33798" name="Rectangle 3"/>
          <p:cNvSpPr>
            <a:spLocks noGrp="1" noChangeArrowheads="1"/>
          </p:cNvSpPr>
          <p:nvPr>
            <p:ph type="body" idx="1"/>
          </p:nvPr>
        </p:nvSpPr>
        <p:spPr/>
        <p:txBody>
          <a:bodyPr/>
          <a:lstStyle/>
          <a:p>
            <a:pPr eaLnBrk="1" hangingPunct="1"/>
            <a:r>
              <a:rPr lang="en-US" sz="1600" smtClean="0"/>
              <a:t>If </a:t>
            </a:r>
            <a:r>
              <a:rPr lang="en-US" sz="1600" i="1" smtClean="0"/>
              <a:t>A</a:t>
            </a:r>
            <a:r>
              <a:rPr lang="en-US" sz="1600" smtClean="0"/>
              <a:t>1</a:t>
            </a:r>
            <a:r>
              <a:rPr lang="en-US" sz="1600" smtClean="0">
                <a:latin typeface="Arial Unicode MS" pitchFamily="34" charset="-128"/>
                <a:ea typeface="Arial Unicode MS" pitchFamily="34" charset="-128"/>
                <a:cs typeface="Arial Unicode MS" pitchFamily="34" charset="-128"/>
              </a:rPr>
              <a:t>≫</a:t>
            </a:r>
            <a:r>
              <a:rPr lang="en-US" sz="1600" i="1" smtClean="0"/>
              <a:t>A</a:t>
            </a:r>
            <a:r>
              <a:rPr lang="en-US" sz="1600" smtClean="0"/>
              <a:t>2,or </a:t>
            </a:r>
            <a:r>
              <a:rPr lang="en-US" sz="1600" i="1" smtClean="0"/>
              <a:t>A</a:t>
            </a:r>
            <a:r>
              <a:rPr lang="en-US" sz="1600" smtClean="0"/>
              <a:t>1</a:t>
            </a:r>
            <a:r>
              <a:rPr lang="en-US" sz="1600" smtClean="0">
                <a:latin typeface="Arial Unicode MS" pitchFamily="34" charset="-128"/>
                <a:ea typeface="Arial Unicode MS" pitchFamily="34" charset="-128"/>
                <a:cs typeface="Arial Unicode MS" pitchFamily="34" charset="-128"/>
              </a:rPr>
              <a:t>≪</a:t>
            </a:r>
            <a:r>
              <a:rPr lang="en-US" sz="1600" i="1" smtClean="0"/>
              <a:t>A</a:t>
            </a:r>
            <a:r>
              <a:rPr lang="en-US" sz="1600" smtClean="0"/>
              <a:t>2, the tubes can be </a:t>
            </a:r>
            <a:r>
              <a:rPr lang="en-US" sz="1600" b="1" i="1" smtClean="0">
                <a:solidFill>
                  <a:srgbClr val="FF3399"/>
                </a:solidFill>
              </a:rPr>
              <a:t>decoupled</a:t>
            </a:r>
            <a:r>
              <a:rPr lang="en-US" sz="1600" smtClean="0"/>
              <a:t> and natural frequencies </a:t>
            </a:r>
            <a:r>
              <a:rPr lang="en-US" sz="1500" smtClean="0"/>
              <a:t>of each tube can be computed independently </a:t>
            </a:r>
          </a:p>
          <a:p>
            <a:pPr eaLnBrk="1" hangingPunct="1"/>
            <a:r>
              <a:rPr lang="en-US" sz="1600" smtClean="0"/>
              <a:t>For the vowel /i</a:t>
            </a:r>
            <a:r>
              <a:rPr lang="en-US" sz="1600" baseline="30000" smtClean="0"/>
              <a:t>y</a:t>
            </a:r>
            <a:r>
              <a:rPr lang="en-US" sz="1600" smtClean="0"/>
              <a:t>/, the formant frequencies are obtained from: </a:t>
            </a:r>
          </a:p>
          <a:p>
            <a:pPr eaLnBrk="1" hangingPunct="1"/>
            <a:endParaRPr lang="en-US" sz="1600" smtClean="0"/>
          </a:p>
          <a:p>
            <a:pPr eaLnBrk="1" hangingPunct="1"/>
            <a:endParaRPr lang="en-US" sz="1600" smtClean="0"/>
          </a:p>
          <a:p>
            <a:pPr eaLnBrk="1" hangingPunct="1"/>
            <a:endParaRPr lang="en-US" sz="1600" smtClean="0"/>
          </a:p>
          <a:p>
            <a:pPr eaLnBrk="1" hangingPunct="1"/>
            <a:endParaRPr lang="en-US" sz="1600" smtClean="0"/>
          </a:p>
          <a:p>
            <a:pPr eaLnBrk="1" hangingPunct="1"/>
            <a:endParaRPr lang="en-US" sz="1600" smtClean="0"/>
          </a:p>
          <a:p>
            <a:pPr eaLnBrk="1" hangingPunct="1"/>
            <a:endParaRPr lang="en-US" sz="1600" smtClean="0"/>
          </a:p>
          <a:p>
            <a:pPr eaLnBrk="1" hangingPunct="1"/>
            <a:endParaRPr lang="en-US" sz="1600" smtClean="0"/>
          </a:p>
          <a:p>
            <a:pPr eaLnBrk="1" hangingPunct="1"/>
            <a:r>
              <a:rPr lang="en-US" sz="1600" smtClean="0"/>
              <a:t>At low frequencies:</a:t>
            </a:r>
          </a:p>
          <a:p>
            <a:pPr eaLnBrk="1" hangingPunct="1">
              <a:buFont typeface="Wingdings" pitchFamily="2" charset="2"/>
              <a:buNone/>
            </a:pPr>
            <a:endParaRPr lang="en-US" sz="1600" smtClean="0"/>
          </a:p>
          <a:p>
            <a:pPr eaLnBrk="1" hangingPunct="1"/>
            <a:endParaRPr lang="en-US" sz="1600" smtClean="0"/>
          </a:p>
          <a:p>
            <a:pPr eaLnBrk="1" hangingPunct="1"/>
            <a:endParaRPr lang="en-US" sz="1600" smtClean="0"/>
          </a:p>
          <a:p>
            <a:pPr eaLnBrk="1" hangingPunct="1"/>
            <a:r>
              <a:rPr lang="en-US" sz="1600" smtClean="0"/>
              <a:t>This low resonance frequency is called the </a:t>
            </a:r>
            <a:r>
              <a:rPr lang="en-US" sz="1600" b="1" i="1" smtClean="0">
                <a:solidFill>
                  <a:srgbClr val="FF3399"/>
                </a:solidFill>
              </a:rPr>
              <a:t>Helmholtz</a:t>
            </a:r>
            <a:r>
              <a:rPr lang="en-US" sz="1600" smtClean="0"/>
              <a:t> resonance.</a:t>
            </a:r>
          </a:p>
        </p:txBody>
      </p:sp>
      <p:pic>
        <p:nvPicPr>
          <p:cNvPr id="33799" name="Picture 4"/>
          <p:cNvPicPr>
            <a:picLocks noChangeAspect="1" noChangeArrowheads="1"/>
          </p:cNvPicPr>
          <p:nvPr/>
        </p:nvPicPr>
        <p:blipFill>
          <a:blip r:embed="rId2" cstate="print"/>
          <a:srcRect/>
          <a:stretch>
            <a:fillRect/>
          </a:stretch>
        </p:blipFill>
        <p:spPr bwMode="auto">
          <a:xfrm>
            <a:off x="2457450" y="2409825"/>
            <a:ext cx="4229100" cy="1990725"/>
          </a:xfrm>
          <a:prstGeom prst="rect">
            <a:avLst/>
          </a:prstGeom>
          <a:noFill/>
          <a:ln w="9525" algn="ctr">
            <a:noFill/>
            <a:miter lim="800000"/>
            <a:headEnd/>
            <a:tailEnd/>
          </a:ln>
        </p:spPr>
      </p:pic>
      <p:pic>
        <p:nvPicPr>
          <p:cNvPr id="33800" name="Picture 5"/>
          <p:cNvPicPr>
            <a:picLocks noChangeAspect="1" noChangeArrowheads="1"/>
          </p:cNvPicPr>
          <p:nvPr/>
        </p:nvPicPr>
        <p:blipFill>
          <a:blip r:embed="rId3" cstate="print"/>
          <a:srcRect/>
          <a:stretch>
            <a:fillRect/>
          </a:stretch>
        </p:blipFill>
        <p:spPr bwMode="auto">
          <a:xfrm>
            <a:off x="2205038" y="4638675"/>
            <a:ext cx="4676775" cy="781050"/>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Date Placeholder 3"/>
          <p:cNvSpPr>
            <a:spLocks noGrp="1"/>
          </p:cNvSpPr>
          <p:nvPr>
            <p:ph type="dt" sz="quarter" idx="10"/>
          </p:nvPr>
        </p:nvSpPr>
        <p:spPr>
          <a:noFill/>
        </p:spPr>
        <p:txBody>
          <a:bodyPr/>
          <a:lstStyle/>
          <a:p>
            <a:fld id="{267BD217-97E4-4779-BFE1-8DDA28EFAD1C}" type="datetime3">
              <a:rPr lang="en-US" smtClean="0"/>
              <a:pPr/>
              <a:t>17 January 2019</a:t>
            </a:fld>
            <a:endParaRPr lang="en-US" smtClean="0"/>
          </a:p>
        </p:txBody>
      </p:sp>
      <p:sp>
        <p:nvSpPr>
          <p:cNvPr id="34819" name="Footer Placeholder 4"/>
          <p:cNvSpPr>
            <a:spLocks noGrp="1"/>
          </p:cNvSpPr>
          <p:nvPr>
            <p:ph type="ftr" sz="quarter" idx="11"/>
          </p:nvPr>
        </p:nvSpPr>
        <p:spPr>
          <a:noFill/>
        </p:spPr>
        <p:txBody>
          <a:bodyPr/>
          <a:lstStyle/>
          <a:p>
            <a:r>
              <a:rPr lang="en-US" smtClean="0"/>
              <a:t>Veton Këpuska</a:t>
            </a:r>
          </a:p>
        </p:txBody>
      </p:sp>
      <p:sp>
        <p:nvSpPr>
          <p:cNvPr id="34820" name="Slide Number Placeholder 5"/>
          <p:cNvSpPr>
            <a:spLocks noGrp="1"/>
          </p:cNvSpPr>
          <p:nvPr>
            <p:ph type="sldNum" sz="quarter" idx="12"/>
          </p:nvPr>
        </p:nvSpPr>
        <p:spPr>
          <a:noFill/>
        </p:spPr>
        <p:txBody>
          <a:bodyPr/>
          <a:lstStyle/>
          <a:p>
            <a:fld id="{08E6D0AE-910A-49F0-BD65-60E0C4EC24BB}" type="slidenum">
              <a:rPr lang="en-US" smtClean="0"/>
              <a:pPr/>
              <a:t>56</a:t>
            </a:fld>
            <a:endParaRPr lang="en-US" smtClean="0"/>
          </a:p>
        </p:txBody>
      </p:sp>
      <p:sp>
        <p:nvSpPr>
          <p:cNvPr id="34821" name="Rectangle 2"/>
          <p:cNvSpPr>
            <a:spLocks noGrp="1" noChangeArrowheads="1"/>
          </p:cNvSpPr>
          <p:nvPr>
            <p:ph type="title"/>
          </p:nvPr>
        </p:nvSpPr>
        <p:spPr/>
        <p:txBody>
          <a:bodyPr/>
          <a:lstStyle/>
          <a:p>
            <a:pPr eaLnBrk="1" hangingPunct="1"/>
            <a:r>
              <a:rPr lang="en-US" b="1" smtClean="0">
                <a:solidFill>
                  <a:srgbClr val="0000FF"/>
                </a:solidFill>
              </a:rPr>
              <a:t>Vowel Production Example</a:t>
            </a:r>
            <a:r>
              <a:rPr lang="en-US" b="1" smtClean="0"/>
              <a:t> </a:t>
            </a:r>
            <a:endParaRPr lang="en-US" smtClean="0"/>
          </a:p>
        </p:txBody>
      </p:sp>
      <p:pic>
        <p:nvPicPr>
          <p:cNvPr id="34822" name="Picture 3"/>
          <p:cNvPicPr>
            <a:picLocks noGrp="1" noChangeAspect="1" noChangeArrowheads="1"/>
          </p:cNvPicPr>
          <p:nvPr>
            <p:ph type="body" idx="1"/>
          </p:nvPr>
        </p:nvPicPr>
        <p:blipFill>
          <a:blip r:embed="rId2" cstate="print"/>
          <a:srcRect/>
          <a:stretch>
            <a:fillRect/>
          </a:stretch>
        </p:blipFill>
        <p:spPr>
          <a:xfrm>
            <a:off x="1485340" y="1349316"/>
            <a:ext cx="6191250" cy="2590800"/>
          </a:xfrm>
        </p:spPr>
      </p:pic>
      <p:graphicFrame>
        <p:nvGraphicFramePr>
          <p:cNvPr id="770106" name="Group 58"/>
          <p:cNvGraphicFramePr>
            <a:graphicFrameLocks noGrp="1"/>
          </p:cNvGraphicFramePr>
          <p:nvPr>
            <p:extLst>
              <p:ext uri="{D42A27DB-BD31-4B8C-83A1-F6EECF244321}">
                <p14:modId xmlns:p14="http://schemas.microsoft.com/office/powerpoint/2010/main" val="850952240"/>
              </p:ext>
            </p:extLst>
          </p:nvPr>
        </p:nvGraphicFramePr>
        <p:xfrm>
          <a:off x="609600" y="4330517"/>
          <a:ext cx="7943850" cy="1816102"/>
        </p:xfrm>
        <a:graphic>
          <a:graphicData uri="http://schemas.openxmlformats.org/drawingml/2006/table">
            <a:tbl>
              <a:tblPr/>
              <a:tblGrid>
                <a:gridCol w="1323975">
                  <a:extLst>
                    <a:ext uri="{9D8B030D-6E8A-4147-A177-3AD203B41FA5}">
                      <a16:colId xmlns:a16="http://schemas.microsoft.com/office/drawing/2014/main" val="20000"/>
                    </a:ext>
                  </a:extLst>
                </a:gridCol>
                <a:gridCol w="1323975">
                  <a:extLst>
                    <a:ext uri="{9D8B030D-6E8A-4147-A177-3AD203B41FA5}">
                      <a16:colId xmlns:a16="http://schemas.microsoft.com/office/drawing/2014/main" val="20001"/>
                    </a:ext>
                  </a:extLst>
                </a:gridCol>
                <a:gridCol w="1323975">
                  <a:extLst>
                    <a:ext uri="{9D8B030D-6E8A-4147-A177-3AD203B41FA5}">
                      <a16:colId xmlns:a16="http://schemas.microsoft.com/office/drawing/2014/main" val="20002"/>
                    </a:ext>
                  </a:extLst>
                </a:gridCol>
                <a:gridCol w="1323975">
                  <a:extLst>
                    <a:ext uri="{9D8B030D-6E8A-4147-A177-3AD203B41FA5}">
                      <a16:colId xmlns:a16="http://schemas.microsoft.com/office/drawing/2014/main" val="20003"/>
                    </a:ext>
                  </a:extLst>
                </a:gridCol>
                <a:gridCol w="1323975">
                  <a:extLst>
                    <a:ext uri="{9D8B030D-6E8A-4147-A177-3AD203B41FA5}">
                      <a16:colId xmlns:a16="http://schemas.microsoft.com/office/drawing/2014/main" val="20004"/>
                    </a:ext>
                  </a:extLst>
                </a:gridCol>
                <a:gridCol w="1323975">
                  <a:extLst>
                    <a:ext uri="{9D8B030D-6E8A-4147-A177-3AD203B41FA5}">
                      <a16:colId xmlns:a16="http://schemas.microsoft.com/office/drawing/2014/main" val="20005"/>
                    </a:ext>
                  </a:extLst>
                </a:gridCol>
              </a:tblGrid>
              <a:tr h="36353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dirty="0" smtClean="0">
                          <a:ln>
                            <a:noFill/>
                          </a:ln>
                          <a:solidFill>
                            <a:schemeClr val="tx1"/>
                          </a:solidFill>
                          <a:effectLst/>
                          <a:latin typeface="Verdana" pitchFamily="34" charset="0"/>
                        </a:rPr>
                        <a:t>Formant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dirty="0" smtClean="0">
                          <a:ln>
                            <a:noFill/>
                          </a:ln>
                          <a:solidFill>
                            <a:schemeClr val="tx1"/>
                          </a:solidFill>
                          <a:effectLst/>
                          <a:latin typeface="Verdana" pitchFamily="34" charset="0"/>
                        </a:rPr>
                        <a:t>Actual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dirty="0" smtClean="0">
                          <a:ln>
                            <a:noFill/>
                          </a:ln>
                          <a:solidFill>
                            <a:schemeClr val="tx1"/>
                          </a:solidFill>
                          <a:effectLst/>
                          <a:latin typeface="Verdana" pitchFamily="34" charset="0"/>
                        </a:rPr>
                        <a:t>Estimated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dirty="0" smtClean="0">
                          <a:ln>
                            <a:noFill/>
                          </a:ln>
                          <a:solidFill>
                            <a:schemeClr val="tx1"/>
                          </a:solidFill>
                          <a:effectLst/>
                          <a:latin typeface="Verdana" pitchFamily="34" charset="0"/>
                        </a:rPr>
                        <a:t>Formant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dirty="0" smtClean="0">
                          <a:ln>
                            <a:noFill/>
                          </a:ln>
                          <a:solidFill>
                            <a:schemeClr val="tx1"/>
                          </a:solidFill>
                          <a:effectLst/>
                          <a:latin typeface="Verdana" pitchFamily="34" charset="0"/>
                        </a:rPr>
                        <a:t>Actual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dirty="0" smtClean="0">
                          <a:ln>
                            <a:noFill/>
                          </a:ln>
                          <a:solidFill>
                            <a:schemeClr val="tx1"/>
                          </a:solidFill>
                          <a:effectLst/>
                          <a:latin typeface="Verdana" pitchFamily="34" charset="0"/>
                        </a:rPr>
                        <a:t>Estimated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35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dirty="0" smtClean="0">
                          <a:ln>
                            <a:noFill/>
                          </a:ln>
                          <a:solidFill>
                            <a:schemeClr val="tx1"/>
                          </a:solidFill>
                          <a:effectLst/>
                          <a:latin typeface="Verdana" pitchFamily="34" charset="0"/>
                        </a:rPr>
                        <a:t>F1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dirty="0" smtClean="0">
                          <a:ln>
                            <a:noFill/>
                          </a:ln>
                          <a:solidFill>
                            <a:schemeClr val="tx1"/>
                          </a:solidFill>
                          <a:effectLst/>
                          <a:latin typeface="Verdana" pitchFamily="34" charset="0"/>
                        </a:rPr>
                        <a:t>789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dirty="0" smtClean="0">
                          <a:ln>
                            <a:noFill/>
                          </a:ln>
                          <a:solidFill>
                            <a:schemeClr val="tx1"/>
                          </a:solidFill>
                          <a:effectLst/>
                          <a:latin typeface="Verdana" pitchFamily="34" charset="0"/>
                        </a:rPr>
                        <a:t>972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dirty="0" smtClean="0">
                          <a:ln>
                            <a:noFill/>
                          </a:ln>
                          <a:solidFill>
                            <a:schemeClr val="tx1"/>
                          </a:solidFill>
                          <a:effectLst/>
                          <a:latin typeface="Verdana" pitchFamily="34" charset="0"/>
                        </a:rPr>
                        <a:t>F1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256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268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195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F2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dirty="0" smtClean="0">
                          <a:ln>
                            <a:noFill/>
                          </a:ln>
                          <a:solidFill>
                            <a:schemeClr val="tx1"/>
                          </a:solidFill>
                          <a:effectLst/>
                          <a:latin typeface="Verdana" pitchFamily="34" charset="0"/>
                        </a:rPr>
                        <a:t>1276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dirty="0" smtClean="0">
                          <a:ln>
                            <a:noFill/>
                          </a:ln>
                          <a:solidFill>
                            <a:schemeClr val="tx1"/>
                          </a:solidFill>
                          <a:effectLst/>
                          <a:latin typeface="Verdana" pitchFamily="34" charset="0"/>
                        </a:rPr>
                        <a:t>1093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dirty="0" smtClean="0">
                          <a:ln>
                            <a:noFill/>
                          </a:ln>
                          <a:solidFill>
                            <a:schemeClr val="tx1"/>
                          </a:solidFill>
                          <a:effectLst/>
                          <a:latin typeface="Verdana" pitchFamily="34" charset="0"/>
                        </a:rPr>
                        <a:t>F2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1905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dirty="0" smtClean="0">
                          <a:ln>
                            <a:noFill/>
                          </a:ln>
                          <a:solidFill>
                            <a:schemeClr val="tx1"/>
                          </a:solidFill>
                          <a:effectLst/>
                          <a:latin typeface="Verdana" pitchFamily="34" charset="0"/>
                        </a:rPr>
                        <a:t>1944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35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F3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dirty="0" smtClean="0">
                          <a:ln>
                            <a:noFill/>
                          </a:ln>
                          <a:solidFill>
                            <a:schemeClr val="tx1"/>
                          </a:solidFill>
                          <a:effectLst/>
                          <a:latin typeface="Verdana" pitchFamily="34" charset="0"/>
                        </a:rPr>
                        <a:t>2808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dirty="0" smtClean="0">
                          <a:ln>
                            <a:noFill/>
                          </a:ln>
                          <a:solidFill>
                            <a:schemeClr val="tx1"/>
                          </a:solidFill>
                          <a:effectLst/>
                          <a:latin typeface="Verdana" pitchFamily="34" charset="0"/>
                        </a:rPr>
                        <a:t>2917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dirty="0" smtClean="0">
                          <a:ln>
                            <a:noFill/>
                          </a:ln>
                          <a:solidFill>
                            <a:schemeClr val="tx1"/>
                          </a:solidFill>
                          <a:effectLst/>
                          <a:latin typeface="Verdana" pitchFamily="34" charset="0"/>
                        </a:rPr>
                        <a:t>F3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2917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2917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35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dirty="0" smtClean="0">
                          <a:ln>
                            <a:noFill/>
                          </a:ln>
                          <a:solidFill>
                            <a:schemeClr val="tx1"/>
                          </a:solidFill>
                          <a:effectLst/>
                          <a:latin typeface="Verdana"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dirty="0" smtClean="0">
                          <a:ln>
                            <a:noFill/>
                          </a:ln>
                          <a:solidFill>
                            <a:schemeClr val="tx1"/>
                          </a:solidFill>
                          <a:effectLst/>
                          <a:latin typeface="Verdana"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dirty="0" smtClean="0">
                          <a:ln>
                            <a:noFill/>
                          </a:ln>
                          <a:solidFill>
                            <a:schemeClr val="tx1"/>
                          </a:solidFill>
                          <a:effectLst/>
                          <a:latin typeface="Verdana" pitchFamily="34"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 name="Rectangle 2"/>
          <p:cNvSpPr/>
          <p:nvPr/>
        </p:nvSpPr>
        <p:spPr bwMode="auto">
          <a:xfrm>
            <a:off x="610535" y="3994833"/>
            <a:ext cx="1685365" cy="338554"/>
          </a:xfrm>
          <a:prstGeom prst="rect">
            <a:avLst/>
          </a:pr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rPr>
              <a:t>Example: “Bit”</a:t>
            </a:r>
          </a:p>
        </p:txBody>
      </p:sp>
      <p:sp>
        <p:nvSpPr>
          <p:cNvPr id="10" name="Rectangle 9"/>
          <p:cNvSpPr/>
          <p:nvPr/>
        </p:nvSpPr>
        <p:spPr bwMode="auto">
          <a:xfrm>
            <a:off x="6723530" y="3982694"/>
            <a:ext cx="1827866" cy="338554"/>
          </a:xfrm>
          <a:prstGeom prst="rect">
            <a:avLst/>
          </a:prstGeom>
          <a:no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Verdana" pitchFamily="34" charset="0"/>
              </a:rPr>
              <a:t>Example: “Bat”</a:t>
            </a:r>
          </a:p>
        </p:txBody>
      </p:sp>
      <p:cxnSp>
        <p:nvCxnSpPr>
          <p:cNvPr id="5" name="Straight Connector 4"/>
          <p:cNvCxnSpPr>
            <a:stCxn id="34822" idx="2"/>
            <a:endCxn id="34819" idx="0"/>
          </p:cNvCxnSpPr>
          <p:nvPr/>
        </p:nvCxnSpPr>
        <p:spPr bwMode="auto">
          <a:xfrm flipH="1">
            <a:off x="4572000" y="3940116"/>
            <a:ext cx="8965" cy="2305109"/>
          </a:xfrm>
          <a:prstGeom prst="line">
            <a:avLst/>
          </a:prstGeom>
          <a:noFill/>
          <a:ln w="38100" cap="flat" cmpd="sng" algn="ctr">
            <a:solidFill>
              <a:srgbClr val="FF0066"/>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3"/>
          <p:cNvSpPr>
            <a:spLocks noGrp="1"/>
          </p:cNvSpPr>
          <p:nvPr>
            <p:ph type="dt" sz="quarter" idx="10"/>
          </p:nvPr>
        </p:nvSpPr>
        <p:spPr>
          <a:noFill/>
        </p:spPr>
        <p:txBody>
          <a:bodyPr/>
          <a:lstStyle/>
          <a:p>
            <a:fld id="{80165E8C-6674-4A94-989A-A09AA29F6F0D}" type="datetime3">
              <a:rPr lang="en-US" smtClean="0"/>
              <a:pPr/>
              <a:t>17 January 2019</a:t>
            </a:fld>
            <a:endParaRPr lang="en-US" smtClean="0"/>
          </a:p>
        </p:txBody>
      </p:sp>
      <p:sp>
        <p:nvSpPr>
          <p:cNvPr id="35843" name="Footer Placeholder 4"/>
          <p:cNvSpPr>
            <a:spLocks noGrp="1"/>
          </p:cNvSpPr>
          <p:nvPr>
            <p:ph type="ftr" sz="quarter" idx="11"/>
          </p:nvPr>
        </p:nvSpPr>
        <p:spPr>
          <a:noFill/>
        </p:spPr>
        <p:txBody>
          <a:bodyPr/>
          <a:lstStyle/>
          <a:p>
            <a:r>
              <a:rPr lang="en-US" smtClean="0"/>
              <a:t>Veton Këpuska</a:t>
            </a:r>
          </a:p>
        </p:txBody>
      </p:sp>
      <p:sp>
        <p:nvSpPr>
          <p:cNvPr id="35844" name="Slide Number Placeholder 5"/>
          <p:cNvSpPr>
            <a:spLocks noGrp="1"/>
          </p:cNvSpPr>
          <p:nvPr>
            <p:ph type="sldNum" sz="quarter" idx="12"/>
          </p:nvPr>
        </p:nvSpPr>
        <p:spPr>
          <a:noFill/>
        </p:spPr>
        <p:txBody>
          <a:bodyPr/>
          <a:lstStyle/>
          <a:p>
            <a:fld id="{58208095-2D94-456D-8BE0-9E50A695929E}" type="slidenum">
              <a:rPr lang="en-US" smtClean="0"/>
              <a:pPr/>
              <a:t>57</a:t>
            </a:fld>
            <a:endParaRPr lang="en-US" smtClean="0"/>
          </a:p>
        </p:txBody>
      </p:sp>
      <p:sp>
        <p:nvSpPr>
          <p:cNvPr id="35845" name="Rectangle 2"/>
          <p:cNvSpPr>
            <a:spLocks noGrp="1" noChangeArrowheads="1"/>
          </p:cNvSpPr>
          <p:nvPr>
            <p:ph type="title"/>
          </p:nvPr>
        </p:nvSpPr>
        <p:spPr/>
        <p:txBody>
          <a:bodyPr/>
          <a:lstStyle/>
          <a:p>
            <a:pPr eaLnBrk="1" hangingPunct="1"/>
            <a:r>
              <a:rPr lang="en-US" sz="3400" b="1" smtClean="0">
                <a:solidFill>
                  <a:srgbClr val="0000FF"/>
                </a:solidFill>
              </a:rPr>
              <a:t>Example of Vowel Spectrograms</a:t>
            </a:r>
          </a:p>
        </p:txBody>
      </p:sp>
      <p:pic>
        <p:nvPicPr>
          <p:cNvPr id="35846" name="Picture 3"/>
          <p:cNvPicPr>
            <a:picLocks noGrp="1" noChangeAspect="1" noChangeArrowheads="1"/>
          </p:cNvPicPr>
          <p:nvPr>
            <p:ph type="body" idx="1"/>
          </p:nvPr>
        </p:nvPicPr>
        <p:blipFill>
          <a:blip r:embed="rId2" cstate="print"/>
          <a:srcRect/>
          <a:stretch>
            <a:fillRect/>
          </a:stretch>
        </p:blipFill>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Date Placeholder 3"/>
          <p:cNvSpPr>
            <a:spLocks noGrp="1"/>
          </p:cNvSpPr>
          <p:nvPr>
            <p:ph type="dt" sz="quarter" idx="10"/>
          </p:nvPr>
        </p:nvSpPr>
        <p:spPr>
          <a:noFill/>
        </p:spPr>
        <p:txBody>
          <a:bodyPr/>
          <a:lstStyle/>
          <a:p>
            <a:fld id="{F7899A1F-9C27-4BEE-A19F-EFCDFC73834A}" type="datetime3">
              <a:rPr lang="en-US" smtClean="0"/>
              <a:pPr/>
              <a:t>17 January 2019</a:t>
            </a:fld>
            <a:endParaRPr lang="en-US" smtClean="0"/>
          </a:p>
        </p:txBody>
      </p:sp>
      <p:sp>
        <p:nvSpPr>
          <p:cNvPr id="36867" name="Footer Placeholder 4"/>
          <p:cNvSpPr>
            <a:spLocks noGrp="1"/>
          </p:cNvSpPr>
          <p:nvPr>
            <p:ph type="ftr" sz="quarter" idx="11"/>
          </p:nvPr>
        </p:nvSpPr>
        <p:spPr>
          <a:noFill/>
        </p:spPr>
        <p:txBody>
          <a:bodyPr/>
          <a:lstStyle/>
          <a:p>
            <a:r>
              <a:rPr lang="en-US" smtClean="0"/>
              <a:t>Veton Këpuska</a:t>
            </a:r>
          </a:p>
        </p:txBody>
      </p:sp>
      <p:sp>
        <p:nvSpPr>
          <p:cNvPr id="36868" name="Slide Number Placeholder 5"/>
          <p:cNvSpPr>
            <a:spLocks noGrp="1"/>
          </p:cNvSpPr>
          <p:nvPr>
            <p:ph type="sldNum" sz="quarter" idx="12"/>
          </p:nvPr>
        </p:nvSpPr>
        <p:spPr>
          <a:noFill/>
        </p:spPr>
        <p:txBody>
          <a:bodyPr/>
          <a:lstStyle/>
          <a:p>
            <a:fld id="{448F5B14-DBA4-4A4D-8581-20625EB65CEB}" type="slidenum">
              <a:rPr lang="en-US" smtClean="0"/>
              <a:pPr/>
              <a:t>58</a:t>
            </a:fld>
            <a:endParaRPr lang="en-US" smtClean="0"/>
          </a:p>
        </p:txBody>
      </p:sp>
      <p:sp>
        <p:nvSpPr>
          <p:cNvPr id="36869" name="Rectangle 2"/>
          <p:cNvSpPr>
            <a:spLocks noGrp="1" noChangeArrowheads="1"/>
          </p:cNvSpPr>
          <p:nvPr>
            <p:ph type="title"/>
          </p:nvPr>
        </p:nvSpPr>
        <p:spPr/>
        <p:txBody>
          <a:bodyPr/>
          <a:lstStyle/>
          <a:p>
            <a:pPr eaLnBrk="1" hangingPunct="1"/>
            <a:r>
              <a:rPr lang="en-US" sz="3400" b="1" smtClean="0">
                <a:solidFill>
                  <a:srgbClr val="0000FF"/>
                </a:solidFill>
              </a:rPr>
              <a:t>Estimating Anti-Resonance Frequencies (Zeros)</a:t>
            </a:r>
          </a:p>
        </p:txBody>
      </p:sp>
      <p:sp>
        <p:nvSpPr>
          <p:cNvPr id="36870" name="Rectangle 3"/>
          <p:cNvSpPr>
            <a:spLocks noGrp="1" noChangeArrowheads="1"/>
          </p:cNvSpPr>
          <p:nvPr>
            <p:ph type="body" idx="1"/>
          </p:nvPr>
        </p:nvSpPr>
        <p:spPr/>
        <p:txBody>
          <a:bodyPr/>
          <a:lstStyle/>
          <a:p>
            <a:pPr eaLnBrk="1" hangingPunct="1">
              <a:buFont typeface="Wingdings" pitchFamily="2" charset="2"/>
              <a:buNone/>
            </a:pPr>
            <a:r>
              <a:rPr lang="en-US" sz="1800" dirty="0" smtClean="0"/>
              <a:t>Zeros occur at frequencies where there is no measurable output</a:t>
            </a:r>
          </a:p>
          <a:p>
            <a:pPr eaLnBrk="1" hangingPunct="1">
              <a:buFont typeface="Wingdings" pitchFamily="2" charset="2"/>
              <a:buNone/>
            </a:pPr>
            <a:endParaRPr lang="en-US" sz="1800" dirty="0" smtClean="0"/>
          </a:p>
          <a:p>
            <a:pPr eaLnBrk="1" hangingPunct="1">
              <a:buFont typeface="Wingdings" pitchFamily="2" charset="2"/>
              <a:buNone/>
            </a:pPr>
            <a:endParaRPr lang="en-US" sz="1800" dirty="0" smtClean="0"/>
          </a:p>
          <a:p>
            <a:pPr eaLnBrk="1" hangingPunct="1">
              <a:buFont typeface="Wingdings" pitchFamily="2" charset="2"/>
              <a:buNone/>
            </a:pPr>
            <a:endParaRPr lang="en-US" sz="1800" dirty="0" smtClean="0"/>
          </a:p>
          <a:p>
            <a:pPr eaLnBrk="1" hangingPunct="1">
              <a:buFont typeface="Wingdings" pitchFamily="2" charset="2"/>
              <a:buNone/>
            </a:pPr>
            <a:endParaRPr lang="en-US" sz="1800" dirty="0" smtClean="0"/>
          </a:p>
          <a:p>
            <a:pPr eaLnBrk="1" hangingPunct="1">
              <a:buFont typeface="Wingdings" pitchFamily="2" charset="2"/>
              <a:buNone/>
            </a:pPr>
            <a:endParaRPr lang="en-US" sz="1800" dirty="0" smtClean="0"/>
          </a:p>
          <a:p>
            <a:pPr eaLnBrk="1" hangingPunct="1">
              <a:buFont typeface="Wingdings" pitchFamily="2" charset="2"/>
              <a:buNone/>
            </a:pPr>
            <a:endParaRPr lang="en-US" sz="1800" dirty="0" smtClean="0"/>
          </a:p>
          <a:p>
            <a:pPr eaLnBrk="1" hangingPunct="1">
              <a:buFont typeface="Wingdings" pitchFamily="2" charset="2"/>
              <a:buNone/>
            </a:pPr>
            <a:endParaRPr lang="en-US" sz="1800" dirty="0" smtClean="0"/>
          </a:p>
          <a:p>
            <a:pPr eaLnBrk="1" hangingPunct="1">
              <a:buFont typeface="Wingdings" pitchFamily="2" charset="2"/>
              <a:buNone/>
            </a:pPr>
            <a:endParaRPr lang="en-US" sz="1800" dirty="0" smtClean="0"/>
          </a:p>
          <a:p>
            <a:pPr eaLnBrk="1" hangingPunct="1">
              <a:buFont typeface="Wingdings" pitchFamily="2" charset="2"/>
              <a:buNone/>
            </a:pPr>
            <a:endParaRPr lang="en-US" sz="1800" dirty="0" smtClean="0"/>
          </a:p>
          <a:p>
            <a:pPr eaLnBrk="1" hangingPunct="1"/>
            <a:r>
              <a:rPr lang="en-US" sz="1800" dirty="0" smtClean="0"/>
              <a:t>For nasal consonants, zeros in </a:t>
            </a:r>
            <a:r>
              <a:rPr lang="en-US" sz="1800" i="1" dirty="0" smtClean="0"/>
              <a:t>U</a:t>
            </a:r>
            <a:r>
              <a:rPr lang="en-US" sz="1800" i="1" baseline="-25000" dirty="0" smtClean="0"/>
              <a:t>N</a:t>
            </a:r>
            <a:r>
              <a:rPr lang="en-US" sz="1800" dirty="0" smtClean="0"/>
              <a:t> occur where </a:t>
            </a:r>
            <a:r>
              <a:rPr lang="en-US" sz="1800" i="1" dirty="0" err="1" smtClean="0"/>
              <a:t>Y</a:t>
            </a:r>
            <a:r>
              <a:rPr lang="en-US" sz="1800" i="1" baseline="-25000" dirty="0" err="1" smtClean="0"/>
              <a:t>o</a:t>
            </a:r>
            <a:r>
              <a:rPr lang="en-US" sz="1800" dirty="0" smtClean="0"/>
              <a:t> = ∞</a:t>
            </a:r>
          </a:p>
          <a:p>
            <a:pPr eaLnBrk="1" hangingPunct="1"/>
            <a:r>
              <a:rPr lang="en-US" sz="1800" dirty="0" smtClean="0"/>
              <a:t>For fricatives or stop consonants, zeros in </a:t>
            </a:r>
            <a:r>
              <a:rPr lang="en-US" sz="1800" i="1" dirty="0" smtClean="0"/>
              <a:t>U</a:t>
            </a:r>
            <a:r>
              <a:rPr lang="en-US" sz="1800" i="1" baseline="-25000" dirty="0" smtClean="0"/>
              <a:t>L</a:t>
            </a:r>
            <a:r>
              <a:rPr lang="en-US" sz="1800" dirty="0" smtClean="0"/>
              <a:t> occur where the impedance behind source is infinite (i.e., a hard wall at source)</a:t>
            </a:r>
          </a:p>
        </p:txBody>
      </p:sp>
      <p:pic>
        <p:nvPicPr>
          <p:cNvPr id="36871" name="Picture 4"/>
          <p:cNvPicPr>
            <a:picLocks noChangeAspect="1" noChangeArrowheads="1"/>
          </p:cNvPicPr>
          <p:nvPr/>
        </p:nvPicPr>
        <p:blipFill>
          <a:blip r:embed="rId2" cstate="print"/>
          <a:srcRect/>
          <a:stretch>
            <a:fillRect/>
          </a:stretch>
        </p:blipFill>
        <p:spPr bwMode="auto">
          <a:xfrm>
            <a:off x="1328738" y="1776413"/>
            <a:ext cx="6486525" cy="2352675"/>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3"/>
          <p:cNvSpPr>
            <a:spLocks noGrp="1"/>
          </p:cNvSpPr>
          <p:nvPr>
            <p:ph type="dt" sz="quarter" idx="10"/>
          </p:nvPr>
        </p:nvSpPr>
        <p:spPr>
          <a:noFill/>
        </p:spPr>
        <p:txBody>
          <a:bodyPr/>
          <a:lstStyle/>
          <a:p>
            <a:fld id="{F1E232B8-9192-43BC-98A6-03BA843EC922}" type="datetime3">
              <a:rPr lang="en-US" smtClean="0"/>
              <a:pPr/>
              <a:t>17 January 2019</a:t>
            </a:fld>
            <a:endParaRPr lang="en-US" smtClean="0"/>
          </a:p>
        </p:txBody>
      </p:sp>
      <p:sp>
        <p:nvSpPr>
          <p:cNvPr id="37891" name="Footer Placeholder 4"/>
          <p:cNvSpPr>
            <a:spLocks noGrp="1"/>
          </p:cNvSpPr>
          <p:nvPr>
            <p:ph type="ftr" sz="quarter" idx="11"/>
          </p:nvPr>
        </p:nvSpPr>
        <p:spPr>
          <a:noFill/>
        </p:spPr>
        <p:txBody>
          <a:bodyPr/>
          <a:lstStyle/>
          <a:p>
            <a:r>
              <a:rPr lang="en-US" smtClean="0"/>
              <a:t>Veton Këpuska</a:t>
            </a:r>
          </a:p>
        </p:txBody>
      </p:sp>
      <p:sp>
        <p:nvSpPr>
          <p:cNvPr id="37892" name="Slide Number Placeholder 5"/>
          <p:cNvSpPr>
            <a:spLocks noGrp="1"/>
          </p:cNvSpPr>
          <p:nvPr>
            <p:ph type="sldNum" sz="quarter" idx="12"/>
          </p:nvPr>
        </p:nvSpPr>
        <p:spPr>
          <a:noFill/>
        </p:spPr>
        <p:txBody>
          <a:bodyPr/>
          <a:lstStyle/>
          <a:p>
            <a:fld id="{4160702D-8B65-4BB8-8AC0-15689C0433E7}" type="slidenum">
              <a:rPr lang="en-US" smtClean="0"/>
              <a:pPr/>
              <a:t>59</a:t>
            </a:fld>
            <a:endParaRPr lang="en-US" smtClean="0"/>
          </a:p>
        </p:txBody>
      </p:sp>
      <p:sp>
        <p:nvSpPr>
          <p:cNvPr id="37893" name="Rectangle 2"/>
          <p:cNvSpPr>
            <a:spLocks noGrp="1" noChangeArrowheads="1"/>
          </p:cNvSpPr>
          <p:nvPr>
            <p:ph type="title"/>
          </p:nvPr>
        </p:nvSpPr>
        <p:spPr/>
        <p:txBody>
          <a:bodyPr/>
          <a:lstStyle/>
          <a:p>
            <a:pPr eaLnBrk="1" hangingPunct="1"/>
            <a:r>
              <a:rPr lang="en-US" sz="3400" b="1" smtClean="0">
                <a:solidFill>
                  <a:srgbClr val="0000FF"/>
                </a:solidFill>
              </a:rPr>
              <a:t>Estimating Anti-Resonance Frequencies (Zeros)</a:t>
            </a:r>
          </a:p>
        </p:txBody>
      </p:sp>
      <p:sp>
        <p:nvSpPr>
          <p:cNvPr id="37894" name="Rectangle 3"/>
          <p:cNvSpPr>
            <a:spLocks noGrp="1" noChangeArrowheads="1"/>
          </p:cNvSpPr>
          <p:nvPr>
            <p:ph type="body" idx="1"/>
          </p:nvPr>
        </p:nvSpPr>
        <p:spPr/>
        <p:txBody>
          <a:bodyPr/>
          <a:lstStyle/>
          <a:p>
            <a:pPr eaLnBrk="1" hangingPunct="1"/>
            <a:r>
              <a:rPr lang="en-US" sz="2200" dirty="0" smtClean="0"/>
              <a:t>Zeros occur when measurements are made in vocal tract interior </a:t>
            </a:r>
            <a:r>
              <a:rPr lang="en-US" sz="2200" smtClean="0"/>
              <a:t>as indicated below:</a:t>
            </a:r>
          </a:p>
        </p:txBody>
      </p:sp>
      <p:pic>
        <p:nvPicPr>
          <p:cNvPr id="37895" name="Picture 4"/>
          <p:cNvPicPr>
            <a:picLocks noChangeAspect="1" noChangeArrowheads="1"/>
          </p:cNvPicPr>
          <p:nvPr/>
        </p:nvPicPr>
        <p:blipFill>
          <a:blip r:embed="rId2" cstate="print"/>
          <a:srcRect/>
          <a:stretch>
            <a:fillRect/>
          </a:stretch>
        </p:blipFill>
        <p:spPr bwMode="auto">
          <a:xfrm>
            <a:off x="3486150" y="2143125"/>
            <a:ext cx="2171700" cy="1181100"/>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FF"/>
                </a:solidFill>
              </a:rPr>
              <a:t>IPS Phonetic Alphabet</a:t>
            </a:r>
            <a:endParaRPr lang="en-US" b="1" dirty="0">
              <a:solidFill>
                <a:srgbClr val="0000FF"/>
              </a:solidFill>
            </a:endParaRPr>
          </a:p>
        </p:txBody>
      </p:sp>
      <p:sp>
        <p:nvSpPr>
          <p:cNvPr id="4" name="Date Placeholder 3"/>
          <p:cNvSpPr>
            <a:spLocks noGrp="1"/>
          </p:cNvSpPr>
          <p:nvPr>
            <p:ph type="dt" sz="half" idx="10"/>
          </p:nvPr>
        </p:nvSpPr>
        <p:spPr/>
        <p:txBody>
          <a:bodyPr/>
          <a:lstStyle/>
          <a:p>
            <a:pPr>
              <a:defRPr/>
            </a:pPr>
            <a:fld id="{7909B668-493C-4385-B718-92B2551FEF45}" type="datetime3">
              <a:rPr lang="en-US" smtClean="0"/>
              <a:pPr>
                <a:defRPr/>
              </a:pPr>
              <a:t>17 January 2019</a:t>
            </a:fld>
            <a:endParaRPr lang="en-US"/>
          </a:p>
        </p:txBody>
      </p:sp>
      <p:sp>
        <p:nvSpPr>
          <p:cNvPr id="5" name="Footer Placeholder 4"/>
          <p:cNvSpPr>
            <a:spLocks noGrp="1"/>
          </p:cNvSpPr>
          <p:nvPr>
            <p:ph type="ftr" sz="quarter" idx="11"/>
          </p:nvPr>
        </p:nvSpPr>
        <p:spPr/>
        <p:txBody>
          <a:bodyPr/>
          <a:lstStyle/>
          <a:p>
            <a:pPr>
              <a:defRPr/>
            </a:pPr>
            <a:r>
              <a:rPr lang="en-US" smtClean="0"/>
              <a:t>Veton Këpuska</a:t>
            </a:r>
            <a:endParaRPr lang="en-US"/>
          </a:p>
        </p:txBody>
      </p:sp>
      <p:sp>
        <p:nvSpPr>
          <p:cNvPr id="6" name="Slide Number Placeholder 5"/>
          <p:cNvSpPr>
            <a:spLocks noGrp="1"/>
          </p:cNvSpPr>
          <p:nvPr>
            <p:ph type="sldNum" sz="quarter" idx="12"/>
          </p:nvPr>
        </p:nvSpPr>
        <p:spPr/>
        <p:txBody>
          <a:bodyPr/>
          <a:lstStyle/>
          <a:p>
            <a:pPr>
              <a:defRPr/>
            </a:pPr>
            <a:fld id="{C2627980-FD42-4CFA-82B7-2D7C5A40F238}" type="slidenum">
              <a:rPr lang="en-US" smtClean="0"/>
              <a:pPr>
                <a:defRPr/>
              </a:pPr>
              <a:t>6</a:t>
            </a:fld>
            <a:endParaRPr lang="en-US"/>
          </a:p>
        </p:txBody>
      </p:sp>
      <p:pic>
        <p:nvPicPr>
          <p:cNvPr id="103426" name="Picture 2"/>
          <p:cNvPicPr>
            <a:picLocks noGrp="1" noChangeAspect="1" noChangeArrowheads="1"/>
          </p:cNvPicPr>
          <p:nvPr>
            <p:ph idx="1"/>
          </p:nvPr>
        </p:nvPicPr>
        <p:blipFill>
          <a:blip r:embed="rId2" cstate="print"/>
          <a:srcRect l="68823" t="6607" r="8832" b="10415"/>
          <a:stretch>
            <a:fillRect/>
          </a:stretch>
        </p:blipFill>
        <p:spPr bwMode="auto">
          <a:xfrm>
            <a:off x="2047166" y="1733266"/>
            <a:ext cx="5145205" cy="4285397"/>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e Placeholder 3"/>
          <p:cNvSpPr>
            <a:spLocks noGrp="1"/>
          </p:cNvSpPr>
          <p:nvPr>
            <p:ph type="dt" sz="quarter" idx="10"/>
          </p:nvPr>
        </p:nvSpPr>
        <p:spPr>
          <a:noFill/>
        </p:spPr>
        <p:txBody>
          <a:bodyPr/>
          <a:lstStyle/>
          <a:p>
            <a:fld id="{7A8519BB-633C-4899-88F6-694D35820CE3}" type="datetime3">
              <a:rPr lang="en-US" smtClean="0"/>
              <a:pPr/>
              <a:t>17 January 2019</a:t>
            </a:fld>
            <a:endParaRPr lang="en-US" smtClean="0"/>
          </a:p>
        </p:txBody>
      </p:sp>
      <p:sp>
        <p:nvSpPr>
          <p:cNvPr id="38915" name="Footer Placeholder 4"/>
          <p:cNvSpPr>
            <a:spLocks noGrp="1"/>
          </p:cNvSpPr>
          <p:nvPr>
            <p:ph type="ftr" sz="quarter" idx="11"/>
          </p:nvPr>
        </p:nvSpPr>
        <p:spPr>
          <a:noFill/>
        </p:spPr>
        <p:txBody>
          <a:bodyPr/>
          <a:lstStyle/>
          <a:p>
            <a:r>
              <a:rPr lang="en-US" smtClean="0"/>
              <a:t>Veton Këpuska</a:t>
            </a:r>
          </a:p>
        </p:txBody>
      </p:sp>
      <p:sp>
        <p:nvSpPr>
          <p:cNvPr id="38916" name="Slide Number Placeholder 5"/>
          <p:cNvSpPr>
            <a:spLocks noGrp="1"/>
          </p:cNvSpPr>
          <p:nvPr>
            <p:ph type="sldNum" sz="quarter" idx="12"/>
          </p:nvPr>
        </p:nvSpPr>
        <p:spPr>
          <a:noFill/>
        </p:spPr>
        <p:txBody>
          <a:bodyPr/>
          <a:lstStyle/>
          <a:p>
            <a:fld id="{6E366116-7D4B-4094-A97C-64C38DAB9CDE}" type="slidenum">
              <a:rPr lang="en-US" smtClean="0"/>
              <a:pPr/>
              <a:t>60</a:t>
            </a:fld>
            <a:endParaRPr lang="en-US" smtClean="0"/>
          </a:p>
        </p:txBody>
      </p:sp>
      <p:sp>
        <p:nvSpPr>
          <p:cNvPr id="38917" name="Rectangle 2"/>
          <p:cNvSpPr>
            <a:spLocks noGrp="1" noChangeArrowheads="1"/>
          </p:cNvSpPr>
          <p:nvPr>
            <p:ph type="title"/>
          </p:nvPr>
        </p:nvSpPr>
        <p:spPr/>
        <p:txBody>
          <a:bodyPr/>
          <a:lstStyle/>
          <a:p>
            <a:pPr eaLnBrk="1" hangingPunct="1"/>
            <a:r>
              <a:rPr lang="en-US" b="1" smtClean="0">
                <a:solidFill>
                  <a:srgbClr val="0000FF"/>
                </a:solidFill>
              </a:rPr>
              <a:t>Consonant Production </a:t>
            </a:r>
            <a:endParaRPr lang="en-US" smtClean="0">
              <a:solidFill>
                <a:srgbClr val="0000FF"/>
              </a:solidFill>
            </a:endParaRPr>
          </a:p>
        </p:txBody>
      </p:sp>
      <p:pic>
        <p:nvPicPr>
          <p:cNvPr id="38918" name="Picture 3"/>
          <p:cNvPicPr>
            <a:picLocks noGrp="1" noChangeAspect="1" noChangeArrowheads="1"/>
          </p:cNvPicPr>
          <p:nvPr>
            <p:ph type="body" idx="1"/>
          </p:nvPr>
        </p:nvPicPr>
        <p:blipFill>
          <a:blip r:embed="rId2" cstate="print"/>
          <a:srcRect/>
          <a:stretch>
            <a:fillRect/>
          </a:stretch>
        </p:blipFill>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Date Placeholder 3"/>
          <p:cNvSpPr>
            <a:spLocks noGrp="1"/>
          </p:cNvSpPr>
          <p:nvPr>
            <p:ph type="dt" sz="quarter" idx="10"/>
          </p:nvPr>
        </p:nvSpPr>
        <p:spPr>
          <a:noFill/>
        </p:spPr>
        <p:txBody>
          <a:bodyPr/>
          <a:lstStyle/>
          <a:p>
            <a:fld id="{66BD13A8-5A5A-4BA3-993A-1752FC9ED9FE}" type="datetime3">
              <a:rPr lang="en-US" smtClean="0"/>
              <a:pPr/>
              <a:t>17 January 2019</a:t>
            </a:fld>
            <a:endParaRPr lang="en-US" smtClean="0"/>
          </a:p>
        </p:txBody>
      </p:sp>
      <p:sp>
        <p:nvSpPr>
          <p:cNvPr id="39939" name="Footer Placeholder 4"/>
          <p:cNvSpPr>
            <a:spLocks noGrp="1"/>
          </p:cNvSpPr>
          <p:nvPr>
            <p:ph type="ftr" sz="quarter" idx="11"/>
          </p:nvPr>
        </p:nvSpPr>
        <p:spPr>
          <a:noFill/>
        </p:spPr>
        <p:txBody>
          <a:bodyPr/>
          <a:lstStyle/>
          <a:p>
            <a:r>
              <a:rPr lang="en-US" smtClean="0"/>
              <a:t>Veton Këpuska</a:t>
            </a:r>
          </a:p>
        </p:txBody>
      </p:sp>
      <p:sp>
        <p:nvSpPr>
          <p:cNvPr id="39940" name="Slide Number Placeholder 5"/>
          <p:cNvSpPr>
            <a:spLocks noGrp="1"/>
          </p:cNvSpPr>
          <p:nvPr>
            <p:ph type="sldNum" sz="quarter" idx="12"/>
          </p:nvPr>
        </p:nvSpPr>
        <p:spPr>
          <a:noFill/>
        </p:spPr>
        <p:txBody>
          <a:bodyPr/>
          <a:lstStyle/>
          <a:p>
            <a:fld id="{98EA6CAC-97D2-44DA-975F-CA87FCEE549E}" type="slidenum">
              <a:rPr lang="en-US" smtClean="0"/>
              <a:pPr/>
              <a:t>61</a:t>
            </a:fld>
            <a:endParaRPr lang="en-US" smtClean="0"/>
          </a:p>
        </p:txBody>
      </p:sp>
      <p:sp>
        <p:nvSpPr>
          <p:cNvPr id="39941" name="Rectangle 2"/>
          <p:cNvSpPr>
            <a:spLocks noGrp="1" noChangeArrowheads="1"/>
          </p:cNvSpPr>
          <p:nvPr>
            <p:ph type="title"/>
          </p:nvPr>
        </p:nvSpPr>
        <p:spPr/>
        <p:txBody>
          <a:bodyPr/>
          <a:lstStyle/>
          <a:p>
            <a:pPr eaLnBrk="1" hangingPunct="1"/>
            <a:r>
              <a:rPr lang="en-US" sz="3400" b="1" smtClean="0">
                <a:solidFill>
                  <a:srgbClr val="0000FF"/>
                </a:solidFill>
              </a:rPr>
              <a:t>Example of Consonant Spectrograms</a:t>
            </a:r>
            <a:endParaRPr lang="en-US" sz="3400" smtClean="0">
              <a:solidFill>
                <a:srgbClr val="0000FF"/>
              </a:solidFill>
            </a:endParaRPr>
          </a:p>
        </p:txBody>
      </p:sp>
      <p:pic>
        <p:nvPicPr>
          <p:cNvPr id="39942" name="Picture 3"/>
          <p:cNvPicPr>
            <a:picLocks noGrp="1" noChangeAspect="1" noChangeArrowheads="1"/>
          </p:cNvPicPr>
          <p:nvPr>
            <p:ph type="body" idx="1"/>
          </p:nvPr>
        </p:nvPicPr>
        <p:blipFill>
          <a:blip r:embed="rId2" cstate="print"/>
          <a:srcRect/>
          <a:stretch>
            <a:fillRect/>
          </a:stretch>
        </p:blipFill>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Date Placeholder 3"/>
          <p:cNvSpPr>
            <a:spLocks noGrp="1"/>
          </p:cNvSpPr>
          <p:nvPr>
            <p:ph type="dt" sz="quarter" idx="10"/>
          </p:nvPr>
        </p:nvSpPr>
        <p:spPr>
          <a:noFill/>
        </p:spPr>
        <p:txBody>
          <a:bodyPr/>
          <a:lstStyle/>
          <a:p>
            <a:fld id="{91B0C2B0-2B02-4729-8DE6-984471C90CA4}" type="datetime3">
              <a:rPr lang="en-US" smtClean="0"/>
              <a:pPr/>
              <a:t>17 January 2019</a:t>
            </a:fld>
            <a:endParaRPr lang="en-US" smtClean="0"/>
          </a:p>
        </p:txBody>
      </p:sp>
      <p:sp>
        <p:nvSpPr>
          <p:cNvPr id="40963" name="Footer Placeholder 4"/>
          <p:cNvSpPr>
            <a:spLocks noGrp="1"/>
          </p:cNvSpPr>
          <p:nvPr>
            <p:ph type="ftr" sz="quarter" idx="11"/>
          </p:nvPr>
        </p:nvSpPr>
        <p:spPr>
          <a:noFill/>
        </p:spPr>
        <p:txBody>
          <a:bodyPr/>
          <a:lstStyle/>
          <a:p>
            <a:r>
              <a:rPr lang="en-US" smtClean="0"/>
              <a:t>Veton Këpuska</a:t>
            </a:r>
          </a:p>
        </p:txBody>
      </p:sp>
      <p:sp>
        <p:nvSpPr>
          <p:cNvPr id="40964" name="Slide Number Placeholder 5"/>
          <p:cNvSpPr>
            <a:spLocks noGrp="1"/>
          </p:cNvSpPr>
          <p:nvPr>
            <p:ph type="sldNum" sz="quarter" idx="12"/>
          </p:nvPr>
        </p:nvSpPr>
        <p:spPr>
          <a:noFill/>
        </p:spPr>
        <p:txBody>
          <a:bodyPr/>
          <a:lstStyle/>
          <a:p>
            <a:fld id="{348809AF-5F34-4F6C-BE9F-8D50BEB59122}" type="slidenum">
              <a:rPr lang="en-US" smtClean="0"/>
              <a:pPr/>
              <a:t>62</a:t>
            </a:fld>
            <a:endParaRPr lang="en-US" smtClean="0"/>
          </a:p>
        </p:txBody>
      </p:sp>
      <p:sp>
        <p:nvSpPr>
          <p:cNvPr id="40965" name="Rectangle 2"/>
          <p:cNvSpPr>
            <a:spLocks noGrp="1" noChangeArrowheads="1"/>
          </p:cNvSpPr>
          <p:nvPr>
            <p:ph type="title"/>
          </p:nvPr>
        </p:nvSpPr>
        <p:spPr/>
        <p:txBody>
          <a:bodyPr/>
          <a:lstStyle/>
          <a:p>
            <a:pPr eaLnBrk="1" hangingPunct="1"/>
            <a:r>
              <a:rPr lang="en-US" b="1" smtClean="0">
                <a:solidFill>
                  <a:srgbClr val="0000FF"/>
                </a:solidFill>
              </a:rPr>
              <a:t>Perturbation Theory </a:t>
            </a:r>
            <a:endParaRPr lang="en-US" smtClean="0">
              <a:solidFill>
                <a:srgbClr val="0000FF"/>
              </a:solidFill>
            </a:endParaRPr>
          </a:p>
        </p:txBody>
      </p:sp>
      <p:sp>
        <p:nvSpPr>
          <p:cNvPr id="40966" name="AutoShape 3"/>
          <p:cNvSpPr>
            <a:spLocks noGrp="1" noChangeAspect="1" noChangeArrowheads="1"/>
          </p:cNvSpPr>
          <p:nvPr>
            <p:ph type="body" idx="1"/>
          </p:nvPr>
        </p:nvSpPr>
        <p:spPr/>
        <p:txBody>
          <a:bodyPr/>
          <a:lstStyle/>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r>
              <a:rPr lang="en-US" sz="1500" smtClean="0"/>
              <a:t>Consider a uniform tube, closed at one end and open at the other. </a:t>
            </a:r>
          </a:p>
          <a:p>
            <a:pPr eaLnBrk="1" hangingPunct="1">
              <a:lnSpc>
                <a:spcPct val="80000"/>
              </a:lnSpc>
            </a:pPr>
            <a:endParaRPr lang="en-US" sz="1500" smtClean="0"/>
          </a:p>
          <a:p>
            <a:pPr eaLnBrk="1" hangingPunct="1">
              <a:lnSpc>
                <a:spcPct val="80000"/>
              </a:lnSpc>
            </a:pPr>
            <a:endParaRPr lang="en-US" sz="9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endParaRPr lang="en-US" sz="500" smtClean="0"/>
          </a:p>
          <a:p>
            <a:pPr eaLnBrk="1" hangingPunct="1">
              <a:lnSpc>
                <a:spcPct val="80000"/>
              </a:lnSpc>
            </a:pPr>
            <a:r>
              <a:rPr lang="en-US" sz="1400" smtClean="0"/>
              <a:t>Reducing the area of a small piece of the tube near the opening (where </a:t>
            </a:r>
            <a:r>
              <a:rPr lang="en-US" sz="1400" i="1" smtClean="0"/>
              <a:t>U </a:t>
            </a:r>
            <a:r>
              <a:rPr lang="en-US" sz="1400" smtClean="0"/>
              <a:t>is max) has the same effect as keeping the area fixed and lengthening the tube.</a:t>
            </a:r>
          </a:p>
          <a:p>
            <a:pPr eaLnBrk="1" hangingPunct="1">
              <a:lnSpc>
                <a:spcPct val="80000"/>
              </a:lnSpc>
            </a:pPr>
            <a:r>
              <a:rPr lang="en-US" sz="1400" smtClean="0"/>
              <a:t>Since lengthening the tube lowers the resonant frequencies, narrowing the tube near points where </a:t>
            </a:r>
            <a:r>
              <a:rPr lang="en-US" sz="1400" i="1" smtClean="0"/>
              <a:t>U </a:t>
            </a:r>
            <a:r>
              <a:rPr lang="en-US" sz="1400" smtClean="0"/>
              <a:t>(</a:t>
            </a:r>
            <a:r>
              <a:rPr lang="en-US" sz="1400" i="1" smtClean="0"/>
              <a:t>x</a:t>
            </a:r>
            <a:r>
              <a:rPr lang="en-US" sz="1400" smtClean="0"/>
              <a:t>) is maximum in the standing wave pattern for a given formant decreases the value of that formant.</a:t>
            </a:r>
            <a:endParaRPr lang="en-US" sz="700" smtClean="0"/>
          </a:p>
        </p:txBody>
      </p:sp>
      <p:pic>
        <p:nvPicPr>
          <p:cNvPr id="40967" name="Picture 4"/>
          <p:cNvPicPr>
            <a:picLocks noChangeAspect="1" noChangeArrowheads="1"/>
          </p:cNvPicPr>
          <p:nvPr/>
        </p:nvPicPr>
        <p:blipFill>
          <a:blip r:embed="rId2" cstate="print"/>
          <a:srcRect/>
          <a:stretch>
            <a:fillRect/>
          </a:stretch>
        </p:blipFill>
        <p:spPr bwMode="auto">
          <a:xfrm>
            <a:off x="2190750" y="1447800"/>
            <a:ext cx="1295400" cy="876300"/>
          </a:xfrm>
          <a:prstGeom prst="rect">
            <a:avLst/>
          </a:prstGeom>
          <a:noFill/>
          <a:ln w="9525" algn="ctr">
            <a:noFill/>
            <a:miter lim="800000"/>
            <a:headEnd/>
            <a:tailEnd/>
          </a:ln>
        </p:spPr>
      </p:pic>
      <p:pic>
        <p:nvPicPr>
          <p:cNvPr id="40968" name="Picture 5"/>
          <p:cNvPicPr>
            <a:picLocks noChangeAspect="1" noChangeArrowheads="1"/>
          </p:cNvPicPr>
          <p:nvPr/>
        </p:nvPicPr>
        <p:blipFill>
          <a:blip r:embed="rId3" cstate="print"/>
          <a:srcRect/>
          <a:stretch>
            <a:fillRect/>
          </a:stretch>
        </p:blipFill>
        <p:spPr bwMode="auto">
          <a:xfrm>
            <a:off x="5010150" y="1462088"/>
            <a:ext cx="3143250" cy="771525"/>
          </a:xfrm>
          <a:prstGeom prst="rect">
            <a:avLst/>
          </a:prstGeom>
          <a:noFill/>
          <a:ln w="9525" algn="ctr">
            <a:noFill/>
            <a:miter lim="800000"/>
            <a:headEnd/>
            <a:tailEnd/>
          </a:ln>
        </p:spPr>
      </p:pic>
      <p:pic>
        <p:nvPicPr>
          <p:cNvPr id="40969" name="Picture 6"/>
          <p:cNvPicPr>
            <a:picLocks noChangeAspect="1" noChangeArrowheads="1"/>
          </p:cNvPicPr>
          <p:nvPr/>
        </p:nvPicPr>
        <p:blipFill>
          <a:blip r:embed="rId4" cstate="print"/>
          <a:srcRect/>
          <a:stretch>
            <a:fillRect/>
          </a:stretch>
        </p:blipFill>
        <p:spPr bwMode="auto">
          <a:xfrm>
            <a:off x="3138488" y="2776538"/>
            <a:ext cx="2867025" cy="1676400"/>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Date Placeholder 3"/>
          <p:cNvSpPr>
            <a:spLocks noGrp="1"/>
          </p:cNvSpPr>
          <p:nvPr>
            <p:ph type="dt" sz="quarter" idx="10"/>
          </p:nvPr>
        </p:nvSpPr>
        <p:spPr>
          <a:noFill/>
        </p:spPr>
        <p:txBody>
          <a:bodyPr/>
          <a:lstStyle/>
          <a:p>
            <a:fld id="{4E05388F-B393-470E-A9E8-7E9E287A1D59}" type="datetime3">
              <a:rPr lang="en-US" smtClean="0"/>
              <a:pPr/>
              <a:t>17 January 2019</a:t>
            </a:fld>
            <a:endParaRPr lang="en-US" smtClean="0"/>
          </a:p>
        </p:txBody>
      </p:sp>
      <p:sp>
        <p:nvSpPr>
          <p:cNvPr id="41987" name="Footer Placeholder 4"/>
          <p:cNvSpPr>
            <a:spLocks noGrp="1"/>
          </p:cNvSpPr>
          <p:nvPr>
            <p:ph type="ftr" sz="quarter" idx="11"/>
          </p:nvPr>
        </p:nvSpPr>
        <p:spPr>
          <a:noFill/>
        </p:spPr>
        <p:txBody>
          <a:bodyPr/>
          <a:lstStyle/>
          <a:p>
            <a:r>
              <a:rPr lang="en-US" smtClean="0"/>
              <a:t>Veton Këpuska</a:t>
            </a:r>
          </a:p>
        </p:txBody>
      </p:sp>
      <p:sp>
        <p:nvSpPr>
          <p:cNvPr id="41988" name="Slide Number Placeholder 5"/>
          <p:cNvSpPr>
            <a:spLocks noGrp="1"/>
          </p:cNvSpPr>
          <p:nvPr>
            <p:ph type="sldNum" sz="quarter" idx="12"/>
          </p:nvPr>
        </p:nvSpPr>
        <p:spPr>
          <a:noFill/>
        </p:spPr>
        <p:txBody>
          <a:bodyPr/>
          <a:lstStyle/>
          <a:p>
            <a:fld id="{4C3EA39F-6642-4003-90DA-874EA2E4018C}" type="slidenum">
              <a:rPr lang="en-US" smtClean="0"/>
              <a:pPr/>
              <a:t>63</a:t>
            </a:fld>
            <a:endParaRPr lang="en-US" smtClean="0"/>
          </a:p>
        </p:txBody>
      </p:sp>
      <p:sp>
        <p:nvSpPr>
          <p:cNvPr id="41989" name="Rectangle 2"/>
          <p:cNvSpPr>
            <a:spLocks noGrp="1" noChangeArrowheads="1"/>
          </p:cNvSpPr>
          <p:nvPr>
            <p:ph type="title"/>
          </p:nvPr>
        </p:nvSpPr>
        <p:spPr/>
        <p:txBody>
          <a:bodyPr/>
          <a:lstStyle/>
          <a:p>
            <a:pPr eaLnBrk="1" hangingPunct="1"/>
            <a:r>
              <a:rPr lang="en-US" b="1" smtClean="0">
                <a:solidFill>
                  <a:srgbClr val="0000FF"/>
                </a:solidFill>
              </a:rPr>
              <a:t>Perturbation Theory (Con’t)</a:t>
            </a:r>
          </a:p>
        </p:txBody>
      </p:sp>
      <p:sp>
        <p:nvSpPr>
          <p:cNvPr id="41990" name="Rectangle 3"/>
          <p:cNvSpPr>
            <a:spLocks noGrp="1" noChangeArrowheads="1"/>
          </p:cNvSpPr>
          <p:nvPr>
            <p:ph type="body" idx="1"/>
          </p:nvPr>
        </p:nvSpPr>
        <p:spPr/>
        <p:txBody>
          <a:bodyPr/>
          <a:lstStyle/>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endParaRPr lang="en-US" sz="400" smtClean="0"/>
          </a:p>
          <a:p>
            <a:pPr eaLnBrk="1" hangingPunct="1">
              <a:lnSpc>
                <a:spcPct val="80000"/>
              </a:lnSpc>
            </a:pPr>
            <a:r>
              <a:rPr lang="en-US" sz="1500" smtClean="0"/>
              <a:t>Reducing the area of a small piece of the tube near the closure (where </a:t>
            </a:r>
            <a:r>
              <a:rPr lang="en-US" sz="1500" i="1" smtClean="0"/>
              <a:t>p </a:t>
            </a:r>
            <a:r>
              <a:rPr lang="en-US" sz="1500" smtClean="0"/>
              <a:t>is max) has the same effect as keeping the area fixed and shortening the tube </a:t>
            </a:r>
          </a:p>
          <a:p>
            <a:pPr eaLnBrk="1" hangingPunct="1">
              <a:lnSpc>
                <a:spcPct val="80000"/>
              </a:lnSpc>
            </a:pPr>
            <a:r>
              <a:rPr lang="en-US" sz="1500" smtClean="0"/>
              <a:t>Since shortening the tube will increase the values of the formants, narrowing the tube near points where </a:t>
            </a:r>
            <a:r>
              <a:rPr lang="en-US" sz="1500" i="1" smtClean="0"/>
              <a:t>p</a:t>
            </a:r>
            <a:r>
              <a:rPr lang="en-US" sz="1500" smtClean="0"/>
              <a:t>(</a:t>
            </a:r>
            <a:r>
              <a:rPr lang="en-US" sz="1500" i="1" smtClean="0"/>
              <a:t>x</a:t>
            </a:r>
            <a:r>
              <a:rPr lang="en-US" sz="1500" smtClean="0"/>
              <a:t>) is maximum in the standing wave pattern for a given formant will increase the value of that formant </a:t>
            </a:r>
            <a:r>
              <a:rPr lang="en-US" sz="800" smtClean="0"/>
              <a:t> </a:t>
            </a:r>
          </a:p>
        </p:txBody>
      </p:sp>
      <p:pic>
        <p:nvPicPr>
          <p:cNvPr id="41991" name="Picture 4"/>
          <p:cNvPicPr>
            <a:picLocks noChangeAspect="1" noChangeArrowheads="1"/>
          </p:cNvPicPr>
          <p:nvPr/>
        </p:nvPicPr>
        <p:blipFill>
          <a:blip r:embed="rId2" cstate="print"/>
          <a:srcRect/>
          <a:stretch>
            <a:fillRect/>
          </a:stretch>
        </p:blipFill>
        <p:spPr bwMode="auto">
          <a:xfrm>
            <a:off x="1257300" y="1385888"/>
            <a:ext cx="6648450" cy="3248025"/>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3"/>
          <p:cNvSpPr>
            <a:spLocks noGrp="1"/>
          </p:cNvSpPr>
          <p:nvPr>
            <p:ph type="dt" sz="quarter" idx="10"/>
          </p:nvPr>
        </p:nvSpPr>
        <p:spPr>
          <a:noFill/>
        </p:spPr>
        <p:txBody>
          <a:bodyPr/>
          <a:lstStyle/>
          <a:p>
            <a:fld id="{35295F1C-16F7-4872-93F3-AFA7210AEC46}" type="datetime3">
              <a:rPr lang="en-US" smtClean="0"/>
              <a:pPr/>
              <a:t>17 January 2019</a:t>
            </a:fld>
            <a:endParaRPr lang="en-US" smtClean="0"/>
          </a:p>
        </p:txBody>
      </p:sp>
      <p:sp>
        <p:nvSpPr>
          <p:cNvPr id="43011" name="Footer Placeholder 4"/>
          <p:cNvSpPr>
            <a:spLocks noGrp="1"/>
          </p:cNvSpPr>
          <p:nvPr>
            <p:ph type="ftr" sz="quarter" idx="11"/>
          </p:nvPr>
        </p:nvSpPr>
        <p:spPr>
          <a:noFill/>
        </p:spPr>
        <p:txBody>
          <a:bodyPr/>
          <a:lstStyle/>
          <a:p>
            <a:r>
              <a:rPr lang="en-US" smtClean="0"/>
              <a:t>Veton Këpuska</a:t>
            </a:r>
          </a:p>
        </p:txBody>
      </p:sp>
      <p:sp>
        <p:nvSpPr>
          <p:cNvPr id="43012" name="Slide Number Placeholder 5"/>
          <p:cNvSpPr>
            <a:spLocks noGrp="1"/>
          </p:cNvSpPr>
          <p:nvPr>
            <p:ph type="sldNum" sz="quarter" idx="12"/>
          </p:nvPr>
        </p:nvSpPr>
        <p:spPr>
          <a:noFill/>
        </p:spPr>
        <p:txBody>
          <a:bodyPr/>
          <a:lstStyle/>
          <a:p>
            <a:fld id="{1E1F80EF-634A-4D4E-84F2-539BC406EBD9}" type="slidenum">
              <a:rPr lang="en-US" smtClean="0"/>
              <a:pPr/>
              <a:t>64</a:t>
            </a:fld>
            <a:endParaRPr lang="en-US" smtClean="0"/>
          </a:p>
        </p:txBody>
      </p:sp>
      <p:sp>
        <p:nvSpPr>
          <p:cNvPr id="43013" name="Rectangle 2"/>
          <p:cNvSpPr>
            <a:spLocks noGrp="1" noChangeArrowheads="1"/>
          </p:cNvSpPr>
          <p:nvPr>
            <p:ph type="title"/>
          </p:nvPr>
        </p:nvSpPr>
        <p:spPr/>
        <p:txBody>
          <a:bodyPr/>
          <a:lstStyle/>
          <a:p>
            <a:pPr eaLnBrk="1" hangingPunct="1"/>
            <a:r>
              <a:rPr lang="en-US" sz="3400" b="1" smtClean="0">
                <a:solidFill>
                  <a:srgbClr val="0000FF"/>
                </a:solidFill>
              </a:rPr>
              <a:t>Summary of Perturbation Theory Results</a:t>
            </a:r>
            <a:r>
              <a:rPr lang="en-US" sz="3400" b="1" smtClean="0"/>
              <a:t> </a:t>
            </a:r>
            <a:endParaRPr lang="en-US" sz="3400" smtClean="0"/>
          </a:p>
        </p:txBody>
      </p:sp>
      <p:pic>
        <p:nvPicPr>
          <p:cNvPr id="43014" name="Picture 3"/>
          <p:cNvPicPr>
            <a:picLocks noGrp="1" noChangeAspect="1" noChangeArrowheads="1"/>
          </p:cNvPicPr>
          <p:nvPr>
            <p:ph type="body" idx="1"/>
          </p:nvPr>
        </p:nvPicPr>
        <p:blipFill>
          <a:blip r:embed="rId2" cstate="print"/>
          <a:srcRect/>
          <a:stretch>
            <a:fillRect/>
          </a:stretch>
        </p:blipFill>
        <p:spPr/>
      </p:pic>
      <p:grpSp>
        <p:nvGrpSpPr>
          <p:cNvPr id="2" name="Group 17"/>
          <p:cNvGrpSpPr>
            <a:grpSpLocks/>
          </p:cNvGrpSpPr>
          <p:nvPr/>
        </p:nvGrpSpPr>
        <p:grpSpPr bwMode="auto">
          <a:xfrm>
            <a:off x="5495925" y="1857375"/>
            <a:ext cx="428625" cy="4010025"/>
            <a:chOff x="5495925" y="1857375"/>
            <a:chExt cx="428625" cy="4010023"/>
          </a:xfrm>
        </p:grpSpPr>
        <p:cxnSp>
          <p:nvCxnSpPr>
            <p:cNvPr id="43016" name="Straight Arrow Connector 12"/>
            <p:cNvCxnSpPr>
              <a:cxnSpLocks noChangeShapeType="1"/>
            </p:cNvCxnSpPr>
            <p:nvPr/>
          </p:nvCxnSpPr>
          <p:spPr bwMode="auto">
            <a:xfrm>
              <a:off x="5495925" y="2152650"/>
              <a:ext cx="428625" cy="9525"/>
            </a:xfrm>
            <a:prstGeom prst="straightConnector1">
              <a:avLst/>
            </a:prstGeom>
            <a:noFill/>
            <a:ln w="25400" algn="ctr">
              <a:solidFill>
                <a:srgbClr val="FF3399"/>
              </a:solidFill>
              <a:round/>
              <a:headEnd type="arrow" w="med" len="med"/>
              <a:tailEnd type="arrow" w="med" len="med"/>
            </a:ln>
          </p:spPr>
        </p:cxnSp>
        <p:grpSp>
          <p:nvGrpSpPr>
            <p:cNvPr id="43017" name="Group 16"/>
            <p:cNvGrpSpPr>
              <a:grpSpLocks/>
            </p:cNvGrpSpPr>
            <p:nvPr/>
          </p:nvGrpSpPr>
          <p:grpSpPr bwMode="auto">
            <a:xfrm>
              <a:off x="5610225" y="1857375"/>
              <a:ext cx="200025" cy="4010023"/>
              <a:chOff x="5610225" y="1857375"/>
              <a:chExt cx="200025" cy="4010023"/>
            </a:xfrm>
          </p:grpSpPr>
          <p:cxnSp>
            <p:nvCxnSpPr>
              <p:cNvPr id="43018" name="Straight Connector 7"/>
              <p:cNvCxnSpPr>
                <a:cxnSpLocks noChangeShapeType="1"/>
                <a:stCxn id="43020" idx="2"/>
              </p:cNvCxnSpPr>
              <p:nvPr/>
            </p:nvCxnSpPr>
            <p:spPr bwMode="auto">
              <a:xfrm rot="16200000" flipH="1">
                <a:off x="4005263" y="4148136"/>
                <a:ext cx="3428999" cy="9525"/>
              </a:xfrm>
              <a:prstGeom prst="line">
                <a:avLst/>
              </a:prstGeom>
              <a:noFill/>
              <a:ln w="9525" algn="ctr">
                <a:solidFill>
                  <a:srgbClr val="0000FF"/>
                </a:solidFill>
                <a:round/>
                <a:headEnd/>
                <a:tailEnd/>
              </a:ln>
            </p:spPr>
          </p:cxnSp>
          <p:sp>
            <p:nvSpPr>
              <p:cNvPr id="43019" name="Rectangle 8"/>
              <p:cNvSpPr>
                <a:spLocks noChangeArrowheads="1"/>
              </p:cNvSpPr>
              <p:nvPr/>
            </p:nvSpPr>
            <p:spPr bwMode="auto">
              <a:xfrm>
                <a:off x="5610225" y="1857375"/>
                <a:ext cx="190500" cy="123825"/>
              </a:xfrm>
              <a:prstGeom prst="rect">
                <a:avLst/>
              </a:prstGeom>
              <a:solidFill>
                <a:srgbClr val="0000FF"/>
              </a:solidFill>
              <a:ln w="9525" algn="ctr">
                <a:solidFill>
                  <a:schemeClr val="tx1"/>
                </a:solidFill>
                <a:round/>
                <a:headEnd/>
                <a:tailEnd type="triangle" w="med" len="med"/>
              </a:ln>
            </p:spPr>
            <p:txBody>
              <a:bodyPr>
                <a:spAutoFit/>
              </a:bodyPr>
              <a:lstStyle/>
              <a:p>
                <a:endParaRPr lang="en-US"/>
              </a:p>
            </p:txBody>
          </p:sp>
          <p:sp>
            <p:nvSpPr>
              <p:cNvPr id="43020" name="Rectangle 9"/>
              <p:cNvSpPr>
                <a:spLocks noChangeArrowheads="1"/>
              </p:cNvSpPr>
              <p:nvPr/>
            </p:nvSpPr>
            <p:spPr bwMode="auto">
              <a:xfrm>
                <a:off x="5619750" y="2314575"/>
                <a:ext cx="190500" cy="123825"/>
              </a:xfrm>
              <a:prstGeom prst="rect">
                <a:avLst/>
              </a:prstGeom>
              <a:solidFill>
                <a:srgbClr val="0000FF"/>
              </a:solidFill>
              <a:ln w="9525" algn="ctr">
                <a:solidFill>
                  <a:schemeClr val="tx1"/>
                </a:solidFill>
                <a:round/>
                <a:headEnd/>
                <a:tailEnd type="triangle" w="med" len="med"/>
              </a:ln>
            </p:spPr>
            <p:txBody>
              <a:bodyPr>
                <a:spAutoFit/>
              </a:bodyPr>
              <a:lstStyle/>
              <a:p>
                <a:endParaRPr lang="en-US"/>
              </a:p>
            </p:txBody>
          </p:sp>
          <p:cxnSp>
            <p:nvCxnSpPr>
              <p:cNvPr id="43021" name="Straight Connector 14"/>
              <p:cNvCxnSpPr>
                <a:cxnSpLocks noChangeShapeType="1"/>
                <a:stCxn id="43019" idx="2"/>
                <a:endCxn id="43020" idx="0"/>
              </p:cNvCxnSpPr>
              <p:nvPr/>
            </p:nvCxnSpPr>
            <p:spPr bwMode="auto">
              <a:xfrm rot="16200000" flipH="1">
                <a:off x="5543550" y="2143124"/>
                <a:ext cx="333375" cy="9525"/>
              </a:xfrm>
              <a:prstGeom prst="line">
                <a:avLst/>
              </a:prstGeom>
              <a:noFill/>
              <a:ln w="25400" algn="ctr">
                <a:solidFill>
                  <a:srgbClr val="FF3399"/>
                </a:solidFill>
                <a:prstDash val="sysDot"/>
                <a:round/>
                <a:headEnd/>
                <a:tailEnd/>
              </a:ln>
            </p:spPr>
          </p:cxnSp>
        </p:grpSp>
      </p:gr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5365 -0.00069 L 0.20781 -0.00069 " pathEditMode="relative" rAng="0" ptsTypes="AA">
                                      <p:cBhvr>
                                        <p:cTn id="6" dur="5000" fill="hold"/>
                                        <p:tgtEl>
                                          <p:spTgt spid="2"/>
                                        </p:tgtEl>
                                        <p:attrNameLst>
                                          <p:attrName>ppt_x</p:attrName>
                                          <p:attrName>ppt_y</p:attrName>
                                        </p:attrNameLst>
                                      </p:cBhvr>
                                      <p:rCtr x="1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Date Placeholder 3"/>
          <p:cNvSpPr>
            <a:spLocks noGrp="1"/>
          </p:cNvSpPr>
          <p:nvPr>
            <p:ph type="dt" sz="quarter" idx="10"/>
          </p:nvPr>
        </p:nvSpPr>
        <p:spPr>
          <a:noFill/>
        </p:spPr>
        <p:txBody>
          <a:bodyPr/>
          <a:lstStyle/>
          <a:p>
            <a:fld id="{30DBB147-14C6-4CD9-BF1E-D592BC635FE8}" type="datetime3">
              <a:rPr lang="en-US" smtClean="0"/>
              <a:pPr/>
              <a:t>17 January 2019</a:t>
            </a:fld>
            <a:endParaRPr lang="en-US" smtClean="0"/>
          </a:p>
        </p:txBody>
      </p:sp>
      <p:sp>
        <p:nvSpPr>
          <p:cNvPr id="44035" name="Footer Placeholder 4"/>
          <p:cNvSpPr>
            <a:spLocks noGrp="1"/>
          </p:cNvSpPr>
          <p:nvPr>
            <p:ph type="ftr" sz="quarter" idx="11"/>
          </p:nvPr>
        </p:nvSpPr>
        <p:spPr>
          <a:noFill/>
        </p:spPr>
        <p:txBody>
          <a:bodyPr/>
          <a:lstStyle/>
          <a:p>
            <a:r>
              <a:rPr lang="en-US" smtClean="0"/>
              <a:t>Veton Këpuska</a:t>
            </a:r>
          </a:p>
        </p:txBody>
      </p:sp>
      <p:sp>
        <p:nvSpPr>
          <p:cNvPr id="44036" name="Slide Number Placeholder 5"/>
          <p:cNvSpPr>
            <a:spLocks noGrp="1"/>
          </p:cNvSpPr>
          <p:nvPr>
            <p:ph type="sldNum" sz="quarter" idx="12"/>
          </p:nvPr>
        </p:nvSpPr>
        <p:spPr>
          <a:noFill/>
        </p:spPr>
        <p:txBody>
          <a:bodyPr/>
          <a:lstStyle/>
          <a:p>
            <a:fld id="{223C4028-7F19-44B1-9813-9C4693A7F695}" type="slidenum">
              <a:rPr lang="en-US" smtClean="0"/>
              <a:pPr/>
              <a:t>65</a:t>
            </a:fld>
            <a:endParaRPr lang="en-US" smtClean="0"/>
          </a:p>
        </p:txBody>
      </p:sp>
      <p:sp>
        <p:nvSpPr>
          <p:cNvPr id="44037" name="Rectangle 2"/>
          <p:cNvSpPr>
            <a:spLocks noGrp="1" noChangeArrowheads="1"/>
          </p:cNvSpPr>
          <p:nvPr>
            <p:ph type="title"/>
          </p:nvPr>
        </p:nvSpPr>
        <p:spPr/>
        <p:txBody>
          <a:bodyPr/>
          <a:lstStyle/>
          <a:p>
            <a:pPr eaLnBrk="1" hangingPunct="1"/>
            <a:r>
              <a:rPr lang="en-US" sz="3400" b="1" smtClean="0">
                <a:solidFill>
                  <a:srgbClr val="0000FF"/>
                </a:solidFill>
              </a:rPr>
              <a:t>Illustration of Perturbation Theory</a:t>
            </a:r>
            <a:r>
              <a:rPr lang="en-US" sz="3400" b="1" smtClean="0"/>
              <a:t> </a:t>
            </a:r>
            <a:endParaRPr lang="en-US" sz="3400" smtClean="0"/>
          </a:p>
        </p:txBody>
      </p:sp>
      <p:pic>
        <p:nvPicPr>
          <p:cNvPr id="44038" name="Picture 3"/>
          <p:cNvPicPr>
            <a:picLocks noGrp="1" noChangeAspect="1" noChangeArrowheads="1"/>
          </p:cNvPicPr>
          <p:nvPr>
            <p:ph type="body" idx="1"/>
          </p:nvPr>
        </p:nvPicPr>
        <p:blipFill>
          <a:blip r:embed="rId2" cstate="print"/>
          <a:srcRect/>
          <a:stretch>
            <a:fillRect/>
          </a:stretch>
        </p:blipFill>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Date Placeholder 3"/>
          <p:cNvSpPr>
            <a:spLocks noGrp="1"/>
          </p:cNvSpPr>
          <p:nvPr>
            <p:ph type="dt" sz="quarter" idx="10"/>
          </p:nvPr>
        </p:nvSpPr>
        <p:spPr>
          <a:noFill/>
        </p:spPr>
        <p:txBody>
          <a:bodyPr/>
          <a:lstStyle/>
          <a:p>
            <a:fld id="{61FCBE80-9954-4763-9B61-F33DD1793737}" type="datetime3">
              <a:rPr lang="en-US" smtClean="0"/>
              <a:pPr/>
              <a:t>17 January 2019</a:t>
            </a:fld>
            <a:endParaRPr lang="en-US" smtClean="0"/>
          </a:p>
        </p:txBody>
      </p:sp>
      <p:sp>
        <p:nvSpPr>
          <p:cNvPr id="45059" name="Footer Placeholder 4"/>
          <p:cNvSpPr>
            <a:spLocks noGrp="1"/>
          </p:cNvSpPr>
          <p:nvPr>
            <p:ph type="ftr" sz="quarter" idx="11"/>
          </p:nvPr>
        </p:nvSpPr>
        <p:spPr>
          <a:noFill/>
        </p:spPr>
        <p:txBody>
          <a:bodyPr/>
          <a:lstStyle/>
          <a:p>
            <a:r>
              <a:rPr lang="en-US" smtClean="0"/>
              <a:t>Veton Këpuska</a:t>
            </a:r>
          </a:p>
        </p:txBody>
      </p:sp>
      <p:sp>
        <p:nvSpPr>
          <p:cNvPr id="45060" name="Slide Number Placeholder 5"/>
          <p:cNvSpPr>
            <a:spLocks noGrp="1"/>
          </p:cNvSpPr>
          <p:nvPr>
            <p:ph type="sldNum" sz="quarter" idx="12"/>
          </p:nvPr>
        </p:nvSpPr>
        <p:spPr>
          <a:noFill/>
        </p:spPr>
        <p:txBody>
          <a:bodyPr/>
          <a:lstStyle/>
          <a:p>
            <a:fld id="{4E48C5A9-7DEA-4A08-8CA3-9895443D4AB0}" type="slidenum">
              <a:rPr lang="en-US" smtClean="0"/>
              <a:pPr/>
              <a:t>66</a:t>
            </a:fld>
            <a:endParaRPr lang="en-US" smtClean="0"/>
          </a:p>
        </p:txBody>
      </p:sp>
      <p:sp>
        <p:nvSpPr>
          <p:cNvPr id="45061" name="Rectangle 2"/>
          <p:cNvSpPr>
            <a:spLocks noGrp="1" noChangeArrowheads="1"/>
          </p:cNvSpPr>
          <p:nvPr>
            <p:ph type="title"/>
          </p:nvPr>
        </p:nvSpPr>
        <p:spPr/>
        <p:txBody>
          <a:bodyPr/>
          <a:lstStyle/>
          <a:p>
            <a:pPr eaLnBrk="1" hangingPunct="1"/>
            <a:r>
              <a:rPr lang="en-US" sz="3400" b="1" smtClean="0">
                <a:solidFill>
                  <a:srgbClr val="0000FF"/>
                </a:solidFill>
              </a:rPr>
              <a:t>Illustration of Perturbation Theory</a:t>
            </a:r>
            <a:r>
              <a:rPr lang="en-US" sz="3400" b="1" smtClean="0"/>
              <a:t> </a:t>
            </a:r>
            <a:endParaRPr lang="en-US" sz="3400" smtClean="0"/>
          </a:p>
        </p:txBody>
      </p:sp>
      <p:pic>
        <p:nvPicPr>
          <p:cNvPr id="45062" name="Picture 3"/>
          <p:cNvPicPr>
            <a:picLocks noGrp="1" noChangeAspect="1" noChangeArrowheads="1"/>
          </p:cNvPicPr>
          <p:nvPr>
            <p:ph type="body" idx="1"/>
          </p:nvPr>
        </p:nvPicPr>
        <p:blipFill>
          <a:blip r:embed="rId2" cstate="print"/>
          <a:srcRect/>
          <a:stretch>
            <a:fillRect/>
          </a:stretch>
        </p:blipFill>
        <p:spPr>
          <a:xfrm>
            <a:off x="2424113" y="1447800"/>
            <a:ext cx="5076825" cy="4572000"/>
          </a:xfr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3"/>
          <p:cNvSpPr>
            <a:spLocks noGrp="1"/>
          </p:cNvSpPr>
          <p:nvPr>
            <p:ph type="dt" sz="quarter" idx="10"/>
          </p:nvPr>
        </p:nvSpPr>
        <p:spPr>
          <a:noFill/>
        </p:spPr>
        <p:txBody>
          <a:bodyPr/>
          <a:lstStyle/>
          <a:p>
            <a:fld id="{7AF0A71A-A9EB-45DE-8320-EB32647310F2}" type="datetime3">
              <a:rPr lang="en-US" smtClean="0"/>
              <a:pPr/>
              <a:t>17 January 2019</a:t>
            </a:fld>
            <a:endParaRPr lang="en-US" smtClean="0"/>
          </a:p>
        </p:txBody>
      </p:sp>
      <p:sp>
        <p:nvSpPr>
          <p:cNvPr id="46083" name="Footer Placeholder 4"/>
          <p:cNvSpPr>
            <a:spLocks noGrp="1"/>
          </p:cNvSpPr>
          <p:nvPr>
            <p:ph type="ftr" sz="quarter" idx="11"/>
          </p:nvPr>
        </p:nvSpPr>
        <p:spPr>
          <a:noFill/>
        </p:spPr>
        <p:txBody>
          <a:bodyPr/>
          <a:lstStyle/>
          <a:p>
            <a:r>
              <a:rPr lang="en-US" smtClean="0"/>
              <a:t>Veton Këpuska</a:t>
            </a:r>
          </a:p>
        </p:txBody>
      </p:sp>
      <p:sp>
        <p:nvSpPr>
          <p:cNvPr id="46084" name="Slide Number Placeholder 5"/>
          <p:cNvSpPr>
            <a:spLocks noGrp="1"/>
          </p:cNvSpPr>
          <p:nvPr>
            <p:ph type="sldNum" sz="quarter" idx="12"/>
          </p:nvPr>
        </p:nvSpPr>
        <p:spPr>
          <a:noFill/>
        </p:spPr>
        <p:txBody>
          <a:bodyPr/>
          <a:lstStyle/>
          <a:p>
            <a:fld id="{BA460420-94B9-4340-8D20-B7CFA6EACBF1}" type="slidenum">
              <a:rPr lang="en-US" smtClean="0"/>
              <a:pPr/>
              <a:t>67</a:t>
            </a:fld>
            <a:endParaRPr lang="en-US" smtClean="0"/>
          </a:p>
        </p:txBody>
      </p:sp>
      <p:sp>
        <p:nvSpPr>
          <p:cNvPr id="46085" name="Rectangle 2"/>
          <p:cNvSpPr>
            <a:spLocks noGrp="1" noChangeArrowheads="1"/>
          </p:cNvSpPr>
          <p:nvPr>
            <p:ph type="title"/>
          </p:nvPr>
        </p:nvSpPr>
        <p:spPr/>
        <p:txBody>
          <a:bodyPr/>
          <a:lstStyle/>
          <a:p>
            <a:pPr eaLnBrk="1" hangingPunct="1"/>
            <a:r>
              <a:rPr lang="en-US" sz="3400" b="1" smtClean="0">
                <a:solidFill>
                  <a:srgbClr val="0000FF"/>
                </a:solidFill>
              </a:rPr>
              <a:t>Multi-Tube Approximation of the Vocal Tract</a:t>
            </a:r>
            <a:endParaRPr lang="en-US" sz="3400" smtClean="0">
              <a:solidFill>
                <a:srgbClr val="0000FF"/>
              </a:solidFill>
            </a:endParaRPr>
          </a:p>
        </p:txBody>
      </p:sp>
      <p:sp>
        <p:nvSpPr>
          <p:cNvPr id="46086" name="Rectangle 3"/>
          <p:cNvSpPr>
            <a:spLocks noGrp="1" noChangeArrowheads="1"/>
          </p:cNvSpPr>
          <p:nvPr>
            <p:ph type="body" idx="1"/>
          </p:nvPr>
        </p:nvSpPr>
        <p:spPr/>
        <p:txBody>
          <a:bodyPr/>
          <a:lstStyle/>
          <a:p>
            <a:pPr eaLnBrk="1" hangingPunct="1"/>
            <a:r>
              <a:rPr lang="en-US" sz="1600" smtClean="0"/>
              <a:t>We can represent the vocal tract as a concatenation of </a:t>
            </a:r>
            <a:r>
              <a:rPr lang="en-US" sz="1600" i="1" smtClean="0"/>
              <a:t>N </a:t>
            </a:r>
            <a:r>
              <a:rPr lang="en-US" sz="1600" smtClean="0"/>
              <a:t>lossless tubes with constant area {</a:t>
            </a:r>
            <a:r>
              <a:rPr lang="en-US" sz="1600" i="1" smtClean="0"/>
              <a:t>Ak</a:t>
            </a:r>
            <a:r>
              <a:rPr lang="en-US" sz="1600" smtClean="0"/>
              <a:t>}.and equal length Δ</a:t>
            </a:r>
            <a:r>
              <a:rPr lang="en-US" sz="1600" i="1" smtClean="0"/>
              <a:t>x </a:t>
            </a:r>
            <a:r>
              <a:rPr lang="en-US" sz="1600" smtClean="0"/>
              <a:t>= </a:t>
            </a:r>
            <a:r>
              <a:rPr lang="en-US" sz="2000" smtClean="0">
                <a:latin typeface="Signature" pitchFamily="2" charset="0"/>
              </a:rPr>
              <a:t>l</a:t>
            </a:r>
            <a:r>
              <a:rPr lang="en-US" sz="1600" i="1" smtClean="0"/>
              <a:t>/N </a:t>
            </a:r>
            <a:endParaRPr lang="en-US" sz="1600" smtClean="0"/>
          </a:p>
          <a:p>
            <a:pPr eaLnBrk="1" hangingPunct="1"/>
            <a:r>
              <a:rPr lang="en-US" sz="1600" smtClean="0"/>
              <a:t>The wave propagation time through each tube is </a:t>
            </a:r>
            <a:r>
              <a:rPr lang="en-US" sz="1600" i="1" smtClean="0">
                <a:sym typeface="Symbol" pitchFamily="18" charset="2"/>
              </a:rPr>
              <a:t></a:t>
            </a:r>
            <a:r>
              <a:rPr lang="en-US" sz="1600" i="1" smtClean="0"/>
              <a:t> </a:t>
            </a:r>
            <a:r>
              <a:rPr lang="en-US" sz="1600" smtClean="0"/>
              <a:t>=Δ</a:t>
            </a:r>
            <a:r>
              <a:rPr lang="en-US" sz="1600" i="1" smtClean="0"/>
              <a:t>x/c </a:t>
            </a:r>
            <a:r>
              <a:rPr lang="en-US" sz="1600" smtClean="0"/>
              <a:t>= </a:t>
            </a:r>
            <a:r>
              <a:rPr lang="en-US" sz="2000" smtClean="0">
                <a:latin typeface="Signature" pitchFamily="2" charset="0"/>
              </a:rPr>
              <a:t>l</a:t>
            </a:r>
            <a:r>
              <a:rPr lang="en-US" sz="1600" i="1" smtClean="0"/>
              <a:t>/Nc </a:t>
            </a:r>
          </a:p>
        </p:txBody>
      </p:sp>
      <p:pic>
        <p:nvPicPr>
          <p:cNvPr id="46087" name="Picture 4"/>
          <p:cNvPicPr>
            <a:picLocks noChangeAspect="1" noChangeArrowheads="1"/>
          </p:cNvPicPr>
          <p:nvPr/>
        </p:nvPicPr>
        <p:blipFill>
          <a:blip r:embed="rId2" cstate="print"/>
          <a:srcRect/>
          <a:stretch>
            <a:fillRect/>
          </a:stretch>
        </p:blipFill>
        <p:spPr bwMode="auto">
          <a:xfrm>
            <a:off x="2228850" y="2595563"/>
            <a:ext cx="4800600" cy="3114675"/>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Date Placeholder 3"/>
          <p:cNvSpPr>
            <a:spLocks noGrp="1"/>
          </p:cNvSpPr>
          <p:nvPr>
            <p:ph type="dt" sz="quarter" idx="10"/>
          </p:nvPr>
        </p:nvSpPr>
        <p:spPr>
          <a:noFill/>
        </p:spPr>
        <p:txBody>
          <a:bodyPr/>
          <a:lstStyle/>
          <a:p>
            <a:fld id="{B32024AD-3B2A-4270-B1A3-B9DDE01FB4EA}" type="datetime3">
              <a:rPr lang="en-US" smtClean="0"/>
              <a:pPr/>
              <a:t>17 January 2019</a:t>
            </a:fld>
            <a:endParaRPr lang="en-US" smtClean="0"/>
          </a:p>
        </p:txBody>
      </p:sp>
      <p:sp>
        <p:nvSpPr>
          <p:cNvPr id="47107" name="Footer Placeholder 4"/>
          <p:cNvSpPr>
            <a:spLocks noGrp="1"/>
          </p:cNvSpPr>
          <p:nvPr>
            <p:ph type="ftr" sz="quarter" idx="11"/>
          </p:nvPr>
        </p:nvSpPr>
        <p:spPr>
          <a:noFill/>
        </p:spPr>
        <p:txBody>
          <a:bodyPr/>
          <a:lstStyle/>
          <a:p>
            <a:r>
              <a:rPr lang="en-US" smtClean="0"/>
              <a:t>Veton Këpuska</a:t>
            </a:r>
          </a:p>
        </p:txBody>
      </p:sp>
      <p:sp>
        <p:nvSpPr>
          <p:cNvPr id="47108" name="Slide Number Placeholder 5"/>
          <p:cNvSpPr>
            <a:spLocks noGrp="1"/>
          </p:cNvSpPr>
          <p:nvPr>
            <p:ph type="sldNum" sz="quarter" idx="12"/>
          </p:nvPr>
        </p:nvSpPr>
        <p:spPr>
          <a:noFill/>
        </p:spPr>
        <p:txBody>
          <a:bodyPr/>
          <a:lstStyle/>
          <a:p>
            <a:fld id="{1BCE0444-14C1-4C4E-AFB4-7A8595FC0CFC}" type="slidenum">
              <a:rPr lang="en-US" smtClean="0"/>
              <a:pPr/>
              <a:t>68</a:t>
            </a:fld>
            <a:endParaRPr lang="en-US" smtClean="0"/>
          </a:p>
        </p:txBody>
      </p:sp>
      <p:sp>
        <p:nvSpPr>
          <p:cNvPr id="47109" name="Rectangle 2"/>
          <p:cNvSpPr>
            <a:spLocks noGrp="1" noChangeArrowheads="1"/>
          </p:cNvSpPr>
          <p:nvPr>
            <p:ph type="title"/>
          </p:nvPr>
        </p:nvSpPr>
        <p:spPr/>
        <p:txBody>
          <a:bodyPr/>
          <a:lstStyle/>
          <a:p>
            <a:pPr eaLnBrk="1" hangingPunct="1"/>
            <a:r>
              <a:rPr lang="en-US" sz="3400" b="1" smtClean="0">
                <a:solidFill>
                  <a:srgbClr val="0000FF"/>
                </a:solidFill>
              </a:rPr>
              <a:t>A Discrete-Time Model Based on Tube Concatenation</a:t>
            </a:r>
          </a:p>
        </p:txBody>
      </p:sp>
      <p:sp>
        <p:nvSpPr>
          <p:cNvPr id="47110" name="Rectangle 3"/>
          <p:cNvSpPr>
            <a:spLocks noGrp="1" noChangeArrowheads="1"/>
          </p:cNvSpPr>
          <p:nvPr>
            <p:ph type="body" idx="1"/>
          </p:nvPr>
        </p:nvSpPr>
        <p:spPr/>
        <p:txBody>
          <a:bodyPr/>
          <a:lstStyle/>
          <a:p>
            <a:pPr eaLnBrk="1" hangingPunct="1">
              <a:lnSpc>
                <a:spcPct val="90000"/>
              </a:lnSpc>
            </a:pPr>
            <a:r>
              <a:rPr lang="en-US" sz="1800" smtClean="0"/>
              <a:t>Frequency response of vocal tract, V</a:t>
            </a:r>
            <a:r>
              <a:rPr lang="en-US" sz="1800" baseline="-25000" smtClean="0"/>
              <a:t>a</a:t>
            </a:r>
            <a:r>
              <a:rPr lang="en-US" sz="1800" smtClean="0"/>
              <a:t>(</a:t>
            </a:r>
            <a:r>
              <a:rPr lang="en-US" sz="1800" smtClean="0">
                <a:sym typeface="Symbol" pitchFamily="18" charset="2"/>
              </a:rPr>
              <a:t></a:t>
            </a:r>
            <a:r>
              <a:rPr lang="en-US" sz="1800" smtClean="0"/>
              <a:t>)=U(l,</a:t>
            </a:r>
            <a:r>
              <a:rPr lang="en-US" sz="1800" smtClean="0">
                <a:sym typeface="Symbol" pitchFamily="18" charset="2"/>
              </a:rPr>
              <a:t></a:t>
            </a:r>
            <a:r>
              <a:rPr lang="en-US" sz="1800" smtClean="0"/>
              <a:t>)/U</a:t>
            </a:r>
            <a:r>
              <a:rPr lang="en-US" sz="1800" baseline="-25000" smtClean="0"/>
              <a:t>g</a:t>
            </a:r>
            <a:r>
              <a:rPr lang="en-US" sz="1800" smtClean="0"/>
              <a:t>(</a:t>
            </a:r>
            <a:r>
              <a:rPr lang="en-US" sz="1800" smtClean="0">
                <a:sym typeface="Symbol" pitchFamily="18" charset="2"/>
              </a:rPr>
              <a:t></a:t>
            </a:r>
            <a:r>
              <a:rPr lang="en-US" sz="1800" smtClean="0"/>
              <a:t>),  is easy to obtain due to linearity of the model.</a:t>
            </a:r>
          </a:p>
          <a:p>
            <a:pPr lvl="1" eaLnBrk="1" hangingPunct="1">
              <a:lnSpc>
                <a:spcPct val="90000"/>
              </a:lnSpc>
            </a:pPr>
            <a:r>
              <a:rPr lang="en-US" sz="1600" smtClean="0"/>
              <a:t>Radiation impedance can be modified to match observed formant bandwidths.</a:t>
            </a:r>
          </a:p>
          <a:p>
            <a:pPr lvl="1" eaLnBrk="1" hangingPunct="1">
              <a:lnSpc>
                <a:spcPct val="90000"/>
              </a:lnSpc>
            </a:pPr>
            <a:r>
              <a:rPr lang="en-US" sz="1600" smtClean="0"/>
              <a:t>Concatenated tube model leads to resulting all-pole model which in turn leads to linear prediction speech analysis.</a:t>
            </a:r>
          </a:p>
          <a:p>
            <a:pPr lvl="1" eaLnBrk="1" hangingPunct="1">
              <a:lnSpc>
                <a:spcPct val="90000"/>
              </a:lnSpc>
            </a:pPr>
            <a:endParaRPr lang="en-US" sz="1600" smtClean="0"/>
          </a:p>
          <a:p>
            <a:pPr lvl="1" eaLnBrk="1" hangingPunct="1">
              <a:lnSpc>
                <a:spcPct val="90000"/>
              </a:lnSpc>
            </a:pPr>
            <a:r>
              <a:rPr lang="en-US" sz="1600" smtClean="0"/>
              <a:t>Draw back of this technique is that although frequency response predicted from concatenated tube model can be made to approximately match spectral measurements, the concatenated tube model is less accurate in representing the physics of sound propagation than the coupled partial differential equation models. </a:t>
            </a:r>
          </a:p>
          <a:p>
            <a:pPr lvl="2" eaLnBrk="1" hangingPunct="1">
              <a:lnSpc>
                <a:spcPct val="90000"/>
              </a:lnSpc>
            </a:pPr>
            <a:r>
              <a:rPr lang="en-US" sz="1600" smtClean="0"/>
              <a:t>The contributions of energy loss from:</a:t>
            </a:r>
          </a:p>
          <a:p>
            <a:pPr lvl="3" eaLnBrk="1" hangingPunct="1">
              <a:lnSpc>
                <a:spcPct val="90000"/>
              </a:lnSpc>
            </a:pPr>
            <a:r>
              <a:rPr lang="en-US" sz="1300" smtClean="0"/>
              <a:t>Vibrating walls</a:t>
            </a:r>
          </a:p>
          <a:p>
            <a:pPr lvl="3" eaLnBrk="1" hangingPunct="1">
              <a:lnSpc>
                <a:spcPct val="90000"/>
              </a:lnSpc>
            </a:pPr>
            <a:r>
              <a:rPr lang="en-US" sz="1300" smtClean="0"/>
              <a:t>Viscosity,</a:t>
            </a:r>
          </a:p>
          <a:p>
            <a:pPr lvl="3" eaLnBrk="1" hangingPunct="1">
              <a:lnSpc>
                <a:spcPct val="90000"/>
              </a:lnSpc>
            </a:pPr>
            <a:r>
              <a:rPr lang="en-US" sz="1300" smtClean="0"/>
              <a:t>Thermal conduction, as well as </a:t>
            </a:r>
          </a:p>
          <a:p>
            <a:pPr lvl="3" eaLnBrk="1" hangingPunct="1">
              <a:lnSpc>
                <a:spcPct val="90000"/>
              </a:lnSpc>
            </a:pPr>
            <a:r>
              <a:rPr lang="en-US" sz="1300" smtClean="0"/>
              <a:t>Nonlinear coupling between the glottal and vocal tract airflow, </a:t>
            </a:r>
          </a:p>
          <a:p>
            <a:pPr lvl="3" eaLnBrk="1" hangingPunct="1">
              <a:lnSpc>
                <a:spcPct val="90000"/>
              </a:lnSpc>
              <a:buFont typeface="Wingdings" pitchFamily="2" charset="2"/>
              <a:buNone/>
            </a:pPr>
            <a:r>
              <a:rPr lang="en-US" sz="1300" smtClean="0"/>
              <a:t>Are not represented in the lossless concatenated tube model.</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Date Placeholder 3"/>
          <p:cNvSpPr>
            <a:spLocks noGrp="1"/>
          </p:cNvSpPr>
          <p:nvPr>
            <p:ph type="dt" sz="quarter" idx="10"/>
          </p:nvPr>
        </p:nvSpPr>
        <p:spPr>
          <a:noFill/>
        </p:spPr>
        <p:txBody>
          <a:bodyPr/>
          <a:lstStyle/>
          <a:p>
            <a:fld id="{6907B6EA-14EE-4EF4-81AC-57AA87ABA26D}" type="datetime3">
              <a:rPr lang="en-US" smtClean="0"/>
              <a:pPr/>
              <a:t>17 January 2019</a:t>
            </a:fld>
            <a:endParaRPr lang="en-US" smtClean="0"/>
          </a:p>
        </p:txBody>
      </p:sp>
      <p:sp>
        <p:nvSpPr>
          <p:cNvPr id="6148" name="Footer Placeholder 4"/>
          <p:cNvSpPr>
            <a:spLocks noGrp="1"/>
          </p:cNvSpPr>
          <p:nvPr>
            <p:ph type="ftr" sz="quarter" idx="11"/>
          </p:nvPr>
        </p:nvSpPr>
        <p:spPr>
          <a:noFill/>
        </p:spPr>
        <p:txBody>
          <a:bodyPr/>
          <a:lstStyle/>
          <a:p>
            <a:r>
              <a:rPr lang="en-US" smtClean="0"/>
              <a:t>Veton Këpuska</a:t>
            </a:r>
          </a:p>
        </p:txBody>
      </p:sp>
      <p:sp>
        <p:nvSpPr>
          <p:cNvPr id="6149" name="Slide Number Placeholder 5"/>
          <p:cNvSpPr>
            <a:spLocks noGrp="1"/>
          </p:cNvSpPr>
          <p:nvPr>
            <p:ph type="sldNum" sz="quarter" idx="12"/>
          </p:nvPr>
        </p:nvSpPr>
        <p:spPr>
          <a:noFill/>
        </p:spPr>
        <p:txBody>
          <a:bodyPr/>
          <a:lstStyle/>
          <a:p>
            <a:fld id="{C09DBFBF-CBA2-447B-A959-1B563A877E35}" type="slidenum">
              <a:rPr lang="en-US" smtClean="0"/>
              <a:pPr/>
              <a:t>69</a:t>
            </a:fld>
            <a:endParaRPr lang="en-US" smtClean="0"/>
          </a:p>
        </p:txBody>
      </p:sp>
      <p:sp>
        <p:nvSpPr>
          <p:cNvPr id="6150" name="Rectangle 2"/>
          <p:cNvSpPr>
            <a:spLocks noGrp="1" noChangeArrowheads="1"/>
          </p:cNvSpPr>
          <p:nvPr>
            <p:ph type="title"/>
          </p:nvPr>
        </p:nvSpPr>
        <p:spPr/>
        <p:txBody>
          <a:bodyPr/>
          <a:lstStyle/>
          <a:p>
            <a:pPr eaLnBrk="1" hangingPunct="1"/>
            <a:r>
              <a:rPr lang="en-US" sz="3400" smtClean="0"/>
              <a:t>Sound Propagation in the Concatenated Tube Model</a:t>
            </a:r>
          </a:p>
        </p:txBody>
      </p:sp>
      <p:sp>
        <p:nvSpPr>
          <p:cNvPr id="6151" name="Rectangle 3"/>
          <p:cNvSpPr>
            <a:spLocks noGrp="1" noChangeArrowheads="1"/>
          </p:cNvSpPr>
          <p:nvPr>
            <p:ph type="body" idx="1"/>
          </p:nvPr>
        </p:nvSpPr>
        <p:spPr/>
        <p:txBody>
          <a:bodyPr/>
          <a:lstStyle/>
          <a:p>
            <a:pPr eaLnBrk="1" hangingPunct="1"/>
            <a:r>
              <a:rPr lang="en-US" sz="2000" smtClean="0"/>
              <a:t>Consider an N-tube model of the previous figure. Each tube has length l</a:t>
            </a:r>
            <a:r>
              <a:rPr lang="en-US" sz="2000" baseline="-25000" smtClean="0"/>
              <a:t>k</a:t>
            </a:r>
            <a:r>
              <a:rPr lang="en-US" sz="2000" smtClean="0"/>
              <a:t> and cross sectional area of A</a:t>
            </a:r>
            <a:r>
              <a:rPr lang="en-US" sz="2000" baseline="-25000" smtClean="0"/>
              <a:t>k</a:t>
            </a:r>
            <a:r>
              <a:rPr lang="en-US" sz="2000" smtClean="0"/>
              <a:t>.</a:t>
            </a:r>
          </a:p>
          <a:p>
            <a:pPr eaLnBrk="1" hangingPunct="1"/>
            <a:r>
              <a:rPr lang="en-US" sz="2000" smtClean="0"/>
              <a:t>Assume: </a:t>
            </a:r>
          </a:p>
          <a:p>
            <a:pPr lvl="1" eaLnBrk="1" hangingPunct="1"/>
            <a:r>
              <a:rPr lang="en-US" sz="1800" smtClean="0"/>
              <a:t>No losses</a:t>
            </a:r>
          </a:p>
          <a:p>
            <a:pPr lvl="1" eaLnBrk="1" hangingPunct="1"/>
            <a:r>
              <a:rPr lang="en-US" sz="1800" smtClean="0"/>
              <a:t>Planar wave propagation</a:t>
            </a:r>
          </a:p>
          <a:p>
            <a:pPr eaLnBrk="1" hangingPunct="1"/>
            <a:r>
              <a:rPr lang="en-US" sz="2000" smtClean="0"/>
              <a:t>The wave equations for section k: 0≤x≤l</a:t>
            </a:r>
            <a:r>
              <a:rPr lang="en-US" sz="2000" baseline="-25000" smtClean="0"/>
              <a:t>k </a:t>
            </a:r>
            <a:r>
              <a:rPr lang="en-US" sz="2000" smtClean="0"/>
              <a:t>are of the form:</a:t>
            </a:r>
          </a:p>
          <a:p>
            <a:pPr eaLnBrk="1" hangingPunct="1"/>
            <a:endParaRPr lang="en-US" sz="2000" smtClean="0"/>
          </a:p>
          <a:p>
            <a:pPr eaLnBrk="1" hangingPunct="1"/>
            <a:endParaRPr lang="en-US" sz="2000" smtClean="0"/>
          </a:p>
          <a:p>
            <a:pPr eaLnBrk="1" hangingPunct="1"/>
            <a:endParaRPr lang="en-US" sz="2000" smtClean="0"/>
          </a:p>
          <a:p>
            <a:pPr eaLnBrk="1" hangingPunct="1"/>
            <a:endParaRPr lang="en-US" sz="2000" smtClean="0"/>
          </a:p>
          <a:p>
            <a:pPr eaLnBrk="1" hangingPunct="1"/>
            <a:endParaRPr lang="en-US" sz="2000" smtClean="0"/>
          </a:p>
          <a:p>
            <a:pPr lvl="1" eaLnBrk="1" hangingPunct="1">
              <a:buFont typeface="Wingdings" pitchFamily="2" charset="2"/>
              <a:buNone/>
            </a:pPr>
            <a:r>
              <a:rPr lang="en-US" sz="1800" smtClean="0"/>
              <a:t>where </a:t>
            </a:r>
            <a:r>
              <a:rPr lang="en-US" sz="1800" i="1" smtClean="0"/>
              <a:t>x </a:t>
            </a:r>
            <a:r>
              <a:rPr lang="en-US" sz="1800" smtClean="0"/>
              <a:t>is measured from the left-hand side (0 ≤</a:t>
            </a:r>
            <a:r>
              <a:rPr lang="en-US" sz="1800" i="1" smtClean="0"/>
              <a:t>x </a:t>
            </a:r>
            <a:r>
              <a:rPr lang="en-US" sz="1800" smtClean="0"/>
              <a:t>≤Δ</a:t>
            </a:r>
            <a:r>
              <a:rPr lang="en-US" sz="1800" i="1" smtClean="0"/>
              <a:t>x</a:t>
            </a:r>
            <a:r>
              <a:rPr lang="en-US" sz="1800" smtClean="0"/>
              <a:t>)</a:t>
            </a:r>
            <a:endParaRPr lang="en-US" sz="1200" baseline="-25000" smtClean="0"/>
          </a:p>
        </p:txBody>
      </p:sp>
      <p:graphicFrame>
        <p:nvGraphicFramePr>
          <p:cNvPr id="6146" name="Object 8"/>
          <p:cNvGraphicFramePr>
            <a:graphicFrameLocks noGrp="1" noChangeAspect="1"/>
          </p:cNvGraphicFramePr>
          <p:nvPr>
            <p:ph sz="quarter" idx="4294967295"/>
          </p:nvPr>
        </p:nvGraphicFramePr>
        <p:xfrm>
          <a:off x="7974013" y="3810000"/>
          <a:ext cx="1169987" cy="2209800"/>
        </p:xfrm>
        <a:graphic>
          <a:graphicData uri="http://schemas.openxmlformats.org/presentationml/2006/ole">
            <mc:AlternateContent xmlns:mc="http://schemas.openxmlformats.org/markup-compatibility/2006">
              <mc:Choice xmlns:v="urn:schemas-microsoft-com:vml" Requires="v">
                <p:oleObj spid="_x0000_s6194" name="Equation" r:id="rId3" imgW="114120" imgH="215640" progId="Equation.3">
                  <p:embed/>
                </p:oleObj>
              </mc:Choice>
              <mc:Fallback>
                <p:oleObj name="Equation" r:id="rId3" imgW="114120" imgH="21564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4013" y="3810000"/>
                        <a:ext cx="1169987" cy="220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152" name="Picture 10"/>
          <p:cNvPicPr>
            <a:picLocks noChangeAspect="1" noChangeArrowheads="1"/>
          </p:cNvPicPr>
          <p:nvPr/>
        </p:nvPicPr>
        <p:blipFill>
          <a:blip r:embed="rId5" cstate="print"/>
          <a:srcRect/>
          <a:stretch>
            <a:fillRect/>
          </a:stretch>
        </p:blipFill>
        <p:spPr bwMode="auto">
          <a:xfrm>
            <a:off x="2419350" y="3738563"/>
            <a:ext cx="4400550" cy="1285875"/>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7909B668-493C-4385-B718-92B2551FEF45}" type="datetime3">
              <a:rPr lang="en-US" smtClean="0"/>
              <a:pPr>
                <a:defRPr/>
              </a:pPr>
              <a:t>17 January 2019</a:t>
            </a:fld>
            <a:endParaRPr lang="en-US"/>
          </a:p>
        </p:txBody>
      </p:sp>
      <p:sp>
        <p:nvSpPr>
          <p:cNvPr id="5" name="Footer Placeholder 4"/>
          <p:cNvSpPr>
            <a:spLocks noGrp="1"/>
          </p:cNvSpPr>
          <p:nvPr>
            <p:ph type="ftr" sz="quarter" idx="11"/>
          </p:nvPr>
        </p:nvSpPr>
        <p:spPr/>
        <p:txBody>
          <a:bodyPr/>
          <a:lstStyle/>
          <a:p>
            <a:pPr>
              <a:defRPr/>
            </a:pPr>
            <a:r>
              <a:rPr lang="en-US" smtClean="0"/>
              <a:t>Veton Këpuska</a:t>
            </a:r>
            <a:endParaRPr lang="en-US"/>
          </a:p>
        </p:txBody>
      </p:sp>
      <p:sp>
        <p:nvSpPr>
          <p:cNvPr id="6" name="Slide Number Placeholder 5"/>
          <p:cNvSpPr>
            <a:spLocks noGrp="1"/>
          </p:cNvSpPr>
          <p:nvPr>
            <p:ph type="sldNum" sz="quarter" idx="12"/>
          </p:nvPr>
        </p:nvSpPr>
        <p:spPr/>
        <p:txBody>
          <a:bodyPr/>
          <a:lstStyle/>
          <a:p>
            <a:pPr>
              <a:defRPr/>
            </a:pPr>
            <a:fld id="{C2627980-FD42-4CFA-82B7-2D7C5A40F238}" type="slidenum">
              <a:rPr lang="en-US" smtClean="0"/>
              <a:pPr>
                <a:defRPr/>
              </a:pPr>
              <a:t>7</a:t>
            </a:fld>
            <a:endParaRPr lang="en-US"/>
          </a:p>
        </p:txBody>
      </p:sp>
      <p:sp>
        <p:nvSpPr>
          <p:cNvPr id="10" name="Title 9"/>
          <p:cNvSpPr>
            <a:spLocks noGrp="1"/>
          </p:cNvSpPr>
          <p:nvPr>
            <p:ph type="title"/>
          </p:nvPr>
        </p:nvSpPr>
        <p:spPr/>
        <p:txBody>
          <a:bodyPr/>
          <a:lstStyle/>
          <a:p>
            <a:r>
              <a:rPr lang="en-US" dirty="0" smtClean="0">
                <a:solidFill>
                  <a:srgbClr val="0000FF"/>
                </a:solidFill>
              </a:rPr>
              <a:t>SPHYNX ARPA-BET Phone Set</a:t>
            </a:r>
            <a:endParaRPr lang="en-US" dirty="0">
              <a:solidFill>
                <a:srgbClr val="0000FF"/>
              </a:solidFill>
            </a:endParaRPr>
          </a:p>
        </p:txBody>
      </p:sp>
      <p:graphicFrame>
        <p:nvGraphicFramePr>
          <p:cNvPr id="11" name="Content Placeholder 8"/>
          <p:cNvGraphicFramePr>
            <a:graphicFrameLocks/>
          </p:cNvGraphicFramePr>
          <p:nvPr/>
        </p:nvGraphicFramePr>
        <p:xfrm>
          <a:off x="604838" y="790580"/>
          <a:ext cx="3924300" cy="5364480"/>
        </p:xfrm>
        <a:graphic>
          <a:graphicData uri="http://schemas.openxmlformats.org/drawingml/2006/table">
            <a:tbl>
              <a:tblPr firstRow="1" bandRow="1">
                <a:effectLst>
                  <a:innerShdw blurRad="114300">
                    <a:prstClr val="black"/>
                  </a:innerShdw>
                </a:effectLst>
                <a:tableStyleId>{21E4AEA4-8DFA-4A89-87EB-49C32662AFE0}</a:tableStyleId>
              </a:tblPr>
              <a:tblGrid>
                <a:gridCol w="1308100">
                  <a:extLst>
                    <a:ext uri="{9D8B030D-6E8A-4147-A177-3AD203B41FA5}">
                      <a16:colId xmlns:a16="http://schemas.microsoft.com/office/drawing/2014/main" val="20000"/>
                    </a:ext>
                  </a:extLst>
                </a:gridCol>
                <a:gridCol w="1308100">
                  <a:extLst>
                    <a:ext uri="{9D8B030D-6E8A-4147-A177-3AD203B41FA5}">
                      <a16:colId xmlns:a16="http://schemas.microsoft.com/office/drawing/2014/main" val="20001"/>
                    </a:ext>
                  </a:extLst>
                </a:gridCol>
                <a:gridCol w="1308100">
                  <a:extLst>
                    <a:ext uri="{9D8B030D-6E8A-4147-A177-3AD203B41FA5}">
                      <a16:colId xmlns:a16="http://schemas.microsoft.com/office/drawing/2014/main" val="20002"/>
                    </a:ext>
                  </a:extLst>
                </a:gridCol>
              </a:tblGrid>
              <a:tr h="188119">
                <a:tc>
                  <a:txBody>
                    <a:bodyPr/>
                    <a:lstStyle/>
                    <a:p>
                      <a:r>
                        <a:rPr lang="en-US" sz="1000" dirty="0" smtClean="0"/>
                        <a:t>Phoneme </a:t>
                      </a:r>
                      <a:endParaRPr lang="en-US" sz="1000" dirty="0"/>
                    </a:p>
                  </a:txBody>
                  <a:tcPr/>
                </a:tc>
                <a:tc>
                  <a:txBody>
                    <a:bodyPr/>
                    <a:lstStyle/>
                    <a:p>
                      <a:r>
                        <a:rPr lang="en-US" sz="1000" dirty="0" smtClean="0"/>
                        <a:t>Example</a:t>
                      </a:r>
                      <a:endParaRPr lang="en-US" sz="1000" dirty="0"/>
                    </a:p>
                  </a:txBody>
                  <a:tcPr/>
                </a:tc>
                <a:tc>
                  <a:txBody>
                    <a:bodyPr/>
                    <a:lstStyle/>
                    <a:p>
                      <a:r>
                        <a:rPr lang="en-US" sz="1000" dirty="0" smtClean="0"/>
                        <a:t>Translation</a:t>
                      </a:r>
                      <a:endParaRPr lang="en-US" sz="1000" dirty="0"/>
                    </a:p>
                  </a:txBody>
                  <a:tcPr/>
                </a:tc>
                <a:extLst>
                  <a:ext uri="{0D108BD9-81ED-4DB2-BD59-A6C34878D82A}">
                    <a16:rowId xmlns:a16="http://schemas.microsoft.com/office/drawing/2014/main" val="10000"/>
                  </a:ext>
                </a:extLst>
              </a:tr>
              <a:tr h="188119">
                <a:tc>
                  <a:txBody>
                    <a:bodyPr/>
                    <a:lstStyle/>
                    <a:p>
                      <a:r>
                        <a:rPr lang="en-US" sz="1000" dirty="0" smtClean="0"/>
                        <a:t>AA	</a:t>
                      </a:r>
                      <a:endParaRPr lang="en-US" sz="1000" dirty="0"/>
                    </a:p>
                  </a:txBody>
                  <a:tcPr/>
                </a:tc>
                <a:tc>
                  <a:txBody>
                    <a:bodyPr/>
                    <a:lstStyle/>
                    <a:p>
                      <a:r>
                        <a:rPr lang="en-US" sz="1000" dirty="0" smtClean="0"/>
                        <a:t>odd</a:t>
                      </a:r>
                      <a:endParaRPr lang="en-US" sz="1000" dirty="0"/>
                    </a:p>
                  </a:txBody>
                  <a:tcPr/>
                </a:tc>
                <a:tc>
                  <a:txBody>
                    <a:bodyPr/>
                    <a:lstStyle/>
                    <a:p>
                      <a:r>
                        <a:rPr lang="en-US" sz="1000" dirty="0" smtClean="0"/>
                        <a:t>AA D</a:t>
                      </a:r>
                      <a:endParaRPr lang="en-US" sz="1000" dirty="0"/>
                    </a:p>
                  </a:txBody>
                  <a:tcPr/>
                </a:tc>
                <a:extLst>
                  <a:ext uri="{0D108BD9-81ED-4DB2-BD59-A6C34878D82A}">
                    <a16:rowId xmlns:a16="http://schemas.microsoft.com/office/drawing/2014/main" val="10001"/>
                  </a:ext>
                </a:extLst>
              </a:tr>
              <a:tr h="188119">
                <a:tc>
                  <a:txBody>
                    <a:bodyPr/>
                    <a:lstStyle/>
                    <a:p>
                      <a:r>
                        <a:rPr kumimoji="0" lang="en-US" sz="1000" u="none" strike="noStrike" kern="0" cap="none" spc="0" normalizeH="0" baseline="0" noProof="0" dirty="0" smtClean="0">
                          <a:ln>
                            <a:noFill/>
                          </a:ln>
                          <a:effectLst/>
                          <a:uLnTx/>
                          <a:uFillTx/>
                        </a:rPr>
                        <a:t>AE</a:t>
                      </a:r>
                      <a:endParaRPr lang="en-US" sz="1000" dirty="0"/>
                    </a:p>
                  </a:txBody>
                  <a:tcPr/>
                </a:tc>
                <a:tc>
                  <a:txBody>
                    <a:bodyPr/>
                    <a:lstStyle/>
                    <a:p>
                      <a:r>
                        <a:rPr kumimoji="0" lang="en-US" sz="1000" u="none" strike="noStrike" kern="0" cap="none" spc="0" normalizeH="0" baseline="0" noProof="0" dirty="0" smtClean="0">
                          <a:ln>
                            <a:noFill/>
                          </a:ln>
                          <a:effectLst/>
                          <a:uLnTx/>
                          <a:uFillTx/>
                        </a:rPr>
                        <a:t>at</a:t>
                      </a:r>
                      <a:endParaRPr lang="en-US" sz="1000" dirty="0"/>
                    </a:p>
                  </a:txBody>
                  <a:tcPr/>
                </a:tc>
                <a:tc>
                  <a:txBody>
                    <a:bodyPr/>
                    <a:lstStyle/>
                    <a:p>
                      <a:r>
                        <a:rPr kumimoji="0" lang="en-US" sz="1000" u="none" strike="noStrike" kern="0" cap="none" spc="0" normalizeH="0" baseline="0" noProof="0" dirty="0" smtClean="0">
                          <a:ln>
                            <a:noFill/>
                          </a:ln>
                          <a:effectLst/>
                          <a:uLnTx/>
                          <a:uFillTx/>
                        </a:rPr>
                        <a:t>AE T</a:t>
                      </a:r>
                      <a:endParaRPr lang="en-US" sz="1000" dirty="0"/>
                    </a:p>
                  </a:txBody>
                  <a:tcPr/>
                </a:tc>
                <a:extLst>
                  <a:ext uri="{0D108BD9-81ED-4DB2-BD59-A6C34878D82A}">
                    <a16:rowId xmlns:a16="http://schemas.microsoft.com/office/drawing/2014/main" val="10002"/>
                  </a:ext>
                </a:extLst>
              </a:tr>
              <a:tr h="188119">
                <a:tc>
                  <a:txBody>
                    <a:bodyPr/>
                    <a:lstStyle/>
                    <a:p>
                      <a:r>
                        <a:rPr kumimoji="0" lang="en-US" sz="1000" u="none" strike="noStrike" kern="0" cap="none" spc="0" normalizeH="0" baseline="0" noProof="0" dirty="0" smtClean="0">
                          <a:ln>
                            <a:noFill/>
                          </a:ln>
                          <a:effectLst/>
                          <a:uLnTx/>
                          <a:uFillTx/>
                        </a:rPr>
                        <a:t>AH</a:t>
                      </a:r>
                      <a:endParaRPr lang="en-US" sz="1000" dirty="0"/>
                    </a:p>
                  </a:txBody>
                  <a:tcPr/>
                </a:tc>
                <a:tc>
                  <a:txBody>
                    <a:bodyPr/>
                    <a:lstStyle/>
                    <a:p>
                      <a:r>
                        <a:rPr kumimoji="0" lang="en-US" sz="1000" u="none" strike="noStrike" kern="0" cap="none" spc="0" normalizeH="0" baseline="0" noProof="0" dirty="0" smtClean="0">
                          <a:ln>
                            <a:noFill/>
                          </a:ln>
                          <a:effectLst/>
                          <a:uLnTx/>
                          <a:uFillTx/>
                        </a:rPr>
                        <a:t>hut</a:t>
                      </a:r>
                      <a:endParaRPr lang="en-US" sz="1000" dirty="0"/>
                    </a:p>
                  </a:txBody>
                  <a:tcPr/>
                </a:tc>
                <a:tc>
                  <a:txBody>
                    <a:bodyPr/>
                    <a:lstStyle/>
                    <a:p>
                      <a:r>
                        <a:rPr kumimoji="0" lang="en-US" sz="1000" u="none" strike="noStrike" kern="0" cap="none" spc="0" normalizeH="0" baseline="0" noProof="0" dirty="0" smtClean="0">
                          <a:ln>
                            <a:noFill/>
                          </a:ln>
                          <a:effectLst/>
                          <a:uLnTx/>
                          <a:uFillTx/>
                        </a:rPr>
                        <a:t>HH AH T</a:t>
                      </a:r>
                      <a:endParaRPr lang="en-US" sz="1000" dirty="0"/>
                    </a:p>
                  </a:txBody>
                  <a:tcPr/>
                </a:tc>
                <a:extLst>
                  <a:ext uri="{0D108BD9-81ED-4DB2-BD59-A6C34878D82A}">
                    <a16:rowId xmlns:a16="http://schemas.microsoft.com/office/drawing/2014/main" val="10003"/>
                  </a:ext>
                </a:extLst>
              </a:tr>
              <a:tr h="188119">
                <a:tc>
                  <a:txBody>
                    <a:bodyPr/>
                    <a:lstStyle/>
                    <a:p>
                      <a:r>
                        <a:rPr kumimoji="0" lang="en-US" sz="1000" u="none" strike="noStrike" kern="0" cap="none" spc="0" normalizeH="0" baseline="0" noProof="0" dirty="0" smtClean="0">
                          <a:ln>
                            <a:noFill/>
                          </a:ln>
                          <a:effectLst/>
                          <a:uLnTx/>
                          <a:uFillTx/>
                        </a:rPr>
                        <a:t>AO</a:t>
                      </a:r>
                      <a:endParaRPr lang="en-US" sz="1000" dirty="0"/>
                    </a:p>
                  </a:txBody>
                  <a:tcPr/>
                </a:tc>
                <a:tc>
                  <a:txBody>
                    <a:bodyPr/>
                    <a:lstStyle/>
                    <a:p>
                      <a:r>
                        <a:rPr kumimoji="0" lang="en-US" sz="1000" u="none" strike="noStrike" kern="0" cap="none" spc="0" normalizeH="0" baseline="0" noProof="0" dirty="0" smtClean="0">
                          <a:ln>
                            <a:noFill/>
                          </a:ln>
                          <a:effectLst/>
                          <a:uLnTx/>
                          <a:uFillTx/>
                        </a:rPr>
                        <a:t>ought</a:t>
                      </a:r>
                      <a:endParaRPr lang="en-US" sz="1000" dirty="0"/>
                    </a:p>
                  </a:txBody>
                  <a:tcPr/>
                </a:tc>
                <a:tc>
                  <a:txBody>
                    <a:bodyPr/>
                    <a:lstStyle/>
                    <a:p>
                      <a:r>
                        <a:rPr kumimoji="0" lang="en-US" sz="1000" u="none" strike="noStrike" kern="0" cap="none" spc="0" normalizeH="0" baseline="0" noProof="0" dirty="0" smtClean="0">
                          <a:ln>
                            <a:noFill/>
                          </a:ln>
                          <a:effectLst/>
                          <a:uLnTx/>
                          <a:uFillTx/>
                        </a:rPr>
                        <a:t>AO T</a:t>
                      </a:r>
                      <a:endParaRPr lang="en-US" sz="1000" dirty="0"/>
                    </a:p>
                  </a:txBody>
                  <a:tcPr/>
                </a:tc>
                <a:extLst>
                  <a:ext uri="{0D108BD9-81ED-4DB2-BD59-A6C34878D82A}">
                    <a16:rowId xmlns:a16="http://schemas.microsoft.com/office/drawing/2014/main" val="10004"/>
                  </a:ext>
                </a:extLst>
              </a:tr>
              <a:tr h="188119">
                <a:tc>
                  <a:txBody>
                    <a:bodyPr/>
                    <a:lstStyle/>
                    <a:p>
                      <a:r>
                        <a:rPr kumimoji="0" lang="en-US" sz="1000" u="none" strike="noStrike" kern="0" cap="none" spc="0" normalizeH="0" baseline="0" noProof="0" dirty="0" smtClean="0">
                          <a:ln>
                            <a:noFill/>
                          </a:ln>
                          <a:effectLst/>
                          <a:uLnTx/>
                          <a:uFillTx/>
                        </a:rPr>
                        <a:t>AW</a:t>
                      </a:r>
                      <a:endParaRPr lang="en-US" sz="1000" dirty="0"/>
                    </a:p>
                  </a:txBody>
                  <a:tcPr/>
                </a:tc>
                <a:tc>
                  <a:txBody>
                    <a:bodyPr/>
                    <a:lstStyle/>
                    <a:p>
                      <a:r>
                        <a:rPr kumimoji="0" lang="en-US" sz="1000" u="none" strike="noStrike" kern="0" cap="none" spc="0" normalizeH="0" baseline="0" noProof="0" dirty="0" smtClean="0">
                          <a:ln>
                            <a:noFill/>
                          </a:ln>
                          <a:effectLst/>
                          <a:uLnTx/>
                          <a:uFillTx/>
                        </a:rPr>
                        <a:t>cow</a:t>
                      </a:r>
                      <a:endParaRPr lang="en-US" sz="1000" dirty="0"/>
                    </a:p>
                  </a:txBody>
                  <a:tcPr/>
                </a:tc>
                <a:tc>
                  <a:txBody>
                    <a:bodyPr/>
                    <a:lstStyle/>
                    <a:p>
                      <a:r>
                        <a:rPr kumimoji="0" lang="en-US" sz="1000" u="none" strike="noStrike" kern="0" cap="none" spc="0" normalizeH="0" baseline="0" noProof="0" dirty="0" smtClean="0">
                          <a:ln>
                            <a:noFill/>
                          </a:ln>
                          <a:effectLst/>
                          <a:uLnTx/>
                          <a:uFillTx/>
                        </a:rPr>
                        <a:t>K AW</a:t>
                      </a:r>
                      <a:endParaRPr lang="en-US" sz="1000" dirty="0"/>
                    </a:p>
                  </a:txBody>
                  <a:tcPr/>
                </a:tc>
                <a:extLst>
                  <a:ext uri="{0D108BD9-81ED-4DB2-BD59-A6C34878D82A}">
                    <a16:rowId xmlns:a16="http://schemas.microsoft.com/office/drawing/2014/main" val="10005"/>
                  </a:ext>
                </a:extLst>
              </a:tr>
              <a:tr h="188119">
                <a:tc>
                  <a:txBody>
                    <a:bodyPr/>
                    <a:lstStyle/>
                    <a:p>
                      <a:r>
                        <a:rPr kumimoji="0" lang="en-US" sz="1000" u="none" strike="noStrike" kern="0" cap="none" spc="0" normalizeH="0" baseline="0" noProof="0" dirty="0" smtClean="0">
                          <a:ln>
                            <a:noFill/>
                          </a:ln>
                          <a:effectLst/>
                          <a:uLnTx/>
                          <a:uFillTx/>
                        </a:rPr>
                        <a:t>AY</a:t>
                      </a:r>
                      <a:endParaRPr lang="en-US" sz="1000" dirty="0"/>
                    </a:p>
                  </a:txBody>
                  <a:tcPr/>
                </a:tc>
                <a:tc>
                  <a:txBody>
                    <a:bodyPr/>
                    <a:lstStyle/>
                    <a:p>
                      <a:r>
                        <a:rPr kumimoji="0" lang="en-US" sz="1000" u="none" strike="noStrike" kern="0" cap="none" spc="0" normalizeH="0" baseline="0" noProof="0" dirty="0" smtClean="0">
                          <a:ln>
                            <a:noFill/>
                          </a:ln>
                          <a:effectLst/>
                          <a:uLnTx/>
                          <a:uFillTx/>
                        </a:rPr>
                        <a:t>hide</a:t>
                      </a:r>
                      <a:endParaRPr lang="en-US" sz="1000" dirty="0"/>
                    </a:p>
                  </a:txBody>
                  <a:tcPr/>
                </a:tc>
                <a:tc>
                  <a:txBody>
                    <a:bodyPr/>
                    <a:lstStyle/>
                    <a:p>
                      <a:r>
                        <a:rPr kumimoji="0" lang="en-US" sz="1000" u="none" strike="noStrike" kern="0" cap="none" spc="0" normalizeH="0" baseline="0" noProof="0" dirty="0" smtClean="0">
                          <a:ln>
                            <a:noFill/>
                          </a:ln>
                          <a:effectLst/>
                          <a:uLnTx/>
                          <a:uFillTx/>
                        </a:rPr>
                        <a:t>HH AY D</a:t>
                      </a:r>
                      <a:endParaRPr lang="en-US" sz="1000" dirty="0"/>
                    </a:p>
                  </a:txBody>
                  <a:tcPr/>
                </a:tc>
                <a:extLst>
                  <a:ext uri="{0D108BD9-81ED-4DB2-BD59-A6C34878D82A}">
                    <a16:rowId xmlns:a16="http://schemas.microsoft.com/office/drawing/2014/main" val="10006"/>
                  </a:ext>
                </a:extLst>
              </a:tr>
              <a:tr h="188119">
                <a:tc>
                  <a:txBody>
                    <a:bodyPr/>
                    <a:lstStyle/>
                    <a:p>
                      <a:r>
                        <a:rPr kumimoji="0" lang="en-US" sz="1000" u="none" strike="noStrike" kern="0" cap="none" spc="0" normalizeH="0" baseline="0" noProof="0" dirty="0" smtClean="0">
                          <a:ln>
                            <a:noFill/>
                          </a:ln>
                          <a:effectLst/>
                          <a:uLnTx/>
                          <a:uFillTx/>
                        </a:rPr>
                        <a:t>B</a:t>
                      </a:r>
                      <a:endParaRPr lang="en-US" sz="1000" dirty="0"/>
                    </a:p>
                  </a:txBody>
                  <a:tcPr/>
                </a:tc>
                <a:tc>
                  <a:txBody>
                    <a:bodyPr/>
                    <a:lstStyle/>
                    <a:p>
                      <a:r>
                        <a:rPr kumimoji="0" lang="en-US" sz="1000" u="none" strike="noStrike" kern="0" cap="none" spc="0" normalizeH="0" baseline="0" noProof="0" dirty="0" smtClean="0">
                          <a:ln>
                            <a:noFill/>
                          </a:ln>
                          <a:effectLst/>
                          <a:uLnTx/>
                          <a:uFillTx/>
                        </a:rPr>
                        <a:t>be</a:t>
                      </a:r>
                      <a:endParaRPr lang="en-US" sz="1000" dirty="0"/>
                    </a:p>
                  </a:txBody>
                  <a:tcPr/>
                </a:tc>
                <a:tc>
                  <a:txBody>
                    <a:bodyPr/>
                    <a:lstStyle/>
                    <a:p>
                      <a:r>
                        <a:rPr kumimoji="0" lang="en-US" sz="1000" u="none" strike="noStrike" kern="0" cap="none" spc="0" normalizeH="0" baseline="0" noProof="0" dirty="0" smtClean="0">
                          <a:ln>
                            <a:noFill/>
                          </a:ln>
                          <a:effectLst/>
                          <a:uLnTx/>
                          <a:uFillTx/>
                        </a:rPr>
                        <a:t>B IY</a:t>
                      </a:r>
                      <a:endParaRPr lang="en-US" sz="1000" dirty="0"/>
                    </a:p>
                  </a:txBody>
                  <a:tcPr/>
                </a:tc>
                <a:extLst>
                  <a:ext uri="{0D108BD9-81ED-4DB2-BD59-A6C34878D82A}">
                    <a16:rowId xmlns:a16="http://schemas.microsoft.com/office/drawing/2014/main" val="10007"/>
                  </a:ext>
                </a:extLst>
              </a:tr>
              <a:tr h="188119">
                <a:tc>
                  <a:txBody>
                    <a:bodyPr/>
                    <a:lstStyle/>
                    <a:p>
                      <a:r>
                        <a:rPr kumimoji="0" lang="en-US" sz="1000" u="none" strike="noStrike" kern="0" cap="none" spc="0" normalizeH="0" baseline="0" noProof="0" dirty="0" smtClean="0">
                          <a:ln>
                            <a:noFill/>
                          </a:ln>
                          <a:effectLst/>
                          <a:uLnTx/>
                          <a:uFillTx/>
                        </a:rPr>
                        <a:t>CH</a:t>
                      </a:r>
                      <a:endParaRPr lang="en-US" sz="1000" dirty="0"/>
                    </a:p>
                  </a:txBody>
                  <a:tcPr/>
                </a:tc>
                <a:tc>
                  <a:txBody>
                    <a:bodyPr/>
                    <a:lstStyle/>
                    <a:p>
                      <a:r>
                        <a:rPr kumimoji="0" lang="en-US" sz="1000" u="none" strike="noStrike" kern="0" cap="none" spc="0" normalizeH="0" baseline="0" noProof="0" dirty="0" smtClean="0">
                          <a:ln>
                            <a:noFill/>
                          </a:ln>
                          <a:effectLst/>
                          <a:uLnTx/>
                          <a:uFillTx/>
                        </a:rPr>
                        <a:t>cheese</a:t>
                      </a:r>
                      <a:endParaRPr lang="en-US" sz="1000" dirty="0"/>
                    </a:p>
                  </a:txBody>
                  <a:tcPr/>
                </a:tc>
                <a:tc>
                  <a:txBody>
                    <a:bodyPr/>
                    <a:lstStyle/>
                    <a:p>
                      <a:r>
                        <a:rPr kumimoji="0" lang="en-US" sz="1000" u="none" strike="noStrike" kern="0" cap="none" spc="0" normalizeH="0" baseline="0" noProof="0" dirty="0" smtClean="0">
                          <a:ln>
                            <a:noFill/>
                          </a:ln>
                          <a:effectLst/>
                          <a:uLnTx/>
                          <a:uFillTx/>
                        </a:rPr>
                        <a:t>CH IY Z</a:t>
                      </a:r>
                      <a:endParaRPr lang="en-US" sz="1000" dirty="0"/>
                    </a:p>
                  </a:txBody>
                  <a:tcPr/>
                </a:tc>
                <a:extLst>
                  <a:ext uri="{0D108BD9-81ED-4DB2-BD59-A6C34878D82A}">
                    <a16:rowId xmlns:a16="http://schemas.microsoft.com/office/drawing/2014/main" val="10008"/>
                  </a:ext>
                </a:extLst>
              </a:tr>
              <a:tr h="188119">
                <a:tc>
                  <a:txBody>
                    <a:bodyPr/>
                    <a:lstStyle/>
                    <a:p>
                      <a:r>
                        <a:rPr kumimoji="0" lang="en-US" sz="1000" u="none" strike="noStrike" kern="0" cap="none" spc="0" normalizeH="0" baseline="0" noProof="0" dirty="0" smtClean="0">
                          <a:ln>
                            <a:noFill/>
                          </a:ln>
                          <a:effectLst/>
                          <a:uLnTx/>
                          <a:uFillTx/>
                        </a:rPr>
                        <a:t>D</a:t>
                      </a:r>
                      <a:endParaRPr lang="en-US" sz="1000" dirty="0"/>
                    </a:p>
                  </a:txBody>
                  <a:tcPr/>
                </a:tc>
                <a:tc>
                  <a:txBody>
                    <a:bodyPr/>
                    <a:lstStyle/>
                    <a:p>
                      <a:r>
                        <a:rPr kumimoji="0" lang="en-US" sz="1000" u="none" strike="noStrike" kern="0" cap="none" spc="0" normalizeH="0" baseline="0" noProof="0" dirty="0" err="1" smtClean="0">
                          <a:ln>
                            <a:noFill/>
                          </a:ln>
                          <a:effectLst/>
                          <a:uLnTx/>
                          <a:uFillTx/>
                        </a:rPr>
                        <a:t>dee</a:t>
                      </a:r>
                      <a:endParaRPr lang="en-US" sz="1000" dirty="0"/>
                    </a:p>
                  </a:txBody>
                  <a:tcPr/>
                </a:tc>
                <a:tc>
                  <a:txBody>
                    <a:bodyPr/>
                    <a:lstStyle/>
                    <a:p>
                      <a:r>
                        <a:rPr kumimoji="0" lang="en-US" sz="1000" u="none" strike="noStrike" kern="0" cap="none" spc="0" normalizeH="0" baseline="0" noProof="0" dirty="0" smtClean="0">
                          <a:ln>
                            <a:noFill/>
                          </a:ln>
                          <a:effectLst/>
                          <a:uLnTx/>
                          <a:uFillTx/>
                        </a:rPr>
                        <a:t>D IY</a:t>
                      </a:r>
                      <a:endParaRPr lang="en-US" sz="1000" dirty="0"/>
                    </a:p>
                  </a:txBody>
                  <a:tcPr/>
                </a:tc>
                <a:extLst>
                  <a:ext uri="{0D108BD9-81ED-4DB2-BD59-A6C34878D82A}">
                    <a16:rowId xmlns:a16="http://schemas.microsoft.com/office/drawing/2014/main" val="10009"/>
                  </a:ext>
                </a:extLst>
              </a:tr>
              <a:tr h="188119">
                <a:tc>
                  <a:txBody>
                    <a:bodyPr/>
                    <a:lstStyle/>
                    <a:p>
                      <a:r>
                        <a:rPr kumimoji="0" lang="en-US" sz="1000" u="none" strike="noStrike" kern="0" cap="none" spc="0" normalizeH="0" baseline="0" noProof="0" dirty="0" smtClean="0">
                          <a:ln>
                            <a:noFill/>
                          </a:ln>
                          <a:effectLst/>
                          <a:uLnTx/>
                          <a:uFillTx/>
                        </a:rPr>
                        <a:t>DH</a:t>
                      </a:r>
                      <a:endParaRPr lang="en-US" sz="1000" dirty="0"/>
                    </a:p>
                  </a:txBody>
                  <a:tcPr/>
                </a:tc>
                <a:tc>
                  <a:txBody>
                    <a:bodyPr/>
                    <a:lstStyle/>
                    <a:p>
                      <a:r>
                        <a:rPr kumimoji="0" lang="en-US" sz="1000" u="none" strike="noStrike" kern="0" cap="none" spc="0" normalizeH="0" baseline="0" noProof="0" dirty="0" smtClean="0">
                          <a:ln>
                            <a:noFill/>
                          </a:ln>
                          <a:effectLst/>
                          <a:uLnTx/>
                          <a:uFillTx/>
                        </a:rPr>
                        <a:t>thee</a:t>
                      </a:r>
                      <a:endParaRPr lang="en-US" sz="1000" dirty="0"/>
                    </a:p>
                  </a:txBody>
                  <a:tcPr/>
                </a:tc>
                <a:tc>
                  <a:txBody>
                    <a:bodyPr/>
                    <a:lstStyle/>
                    <a:p>
                      <a:r>
                        <a:rPr kumimoji="0" lang="en-US" sz="1000" u="none" strike="noStrike" kern="0" cap="none" spc="0" normalizeH="0" baseline="0" noProof="0" dirty="0" smtClean="0">
                          <a:ln>
                            <a:noFill/>
                          </a:ln>
                          <a:effectLst/>
                          <a:uLnTx/>
                          <a:uFillTx/>
                        </a:rPr>
                        <a:t>DH IY</a:t>
                      </a:r>
                      <a:endParaRPr lang="en-US" sz="1000" dirty="0"/>
                    </a:p>
                  </a:txBody>
                  <a:tcPr/>
                </a:tc>
                <a:extLst>
                  <a:ext uri="{0D108BD9-81ED-4DB2-BD59-A6C34878D82A}">
                    <a16:rowId xmlns:a16="http://schemas.microsoft.com/office/drawing/2014/main" val="10010"/>
                  </a:ext>
                </a:extLst>
              </a:tr>
              <a:tr h="188119">
                <a:tc>
                  <a:txBody>
                    <a:bodyPr/>
                    <a:lstStyle/>
                    <a:p>
                      <a:r>
                        <a:rPr kumimoji="0" lang="en-US" sz="1000" u="none" strike="noStrike" kern="0" cap="none" spc="0" normalizeH="0" baseline="0" noProof="0" dirty="0" smtClean="0">
                          <a:ln>
                            <a:noFill/>
                          </a:ln>
                          <a:effectLst/>
                          <a:uLnTx/>
                          <a:uFillTx/>
                        </a:rPr>
                        <a:t>EH</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dirty="0" smtClean="0">
                          <a:ln>
                            <a:noFill/>
                          </a:ln>
                          <a:effectLst/>
                          <a:uLnTx/>
                          <a:uFillTx/>
                        </a:rPr>
                        <a:t>Ed</a:t>
                      </a:r>
                      <a:endParaRPr lang="en-US" sz="1000" dirty="0" smtClean="0"/>
                    </a:p>
                  </a:txBody>
                  <a:tcPr/>
                </a:tc>
                <a:tc>
                  <a:txBody>
                    <a:bodyPr/>
                    <a:lstStyle/>
                    <a:p>
                      <a:r>
                        <a:rPr kumimoji="0" lang="en-US" sz="1000" u="none" strike="noStrike" kern="0" cap="none" spc="0" normalizeH="0" baseline="0" noProof="0" dirty="0" smtClean="0">
                          <a:ln>
                            <a:noFill/>
                          </a:ln>
                          <a:effectLst/>
                          <a:uLnTx/>
                          <a:uFillTx/>
                        </a:rPr>
                        <a:t>EH D</a:t>
                      </a:r>
                      <a:endParaRPr lang="en-US" sz="1000" dirty="0"/>
                    </a:p>
                  </a:txBody>
                  <a:tcPr/>
                </a:tc>
                <a:extLst>
                  <a:ext uri="{0D108BD9-81ED-4DB2-BD59-A6C34878D82A}">
                    <a16:rowId xmlns:a16="http://schemas.microsoft.com/office/drawing/2014/main" val="10011"/>
                  </a:ext>
                </a:extLst>
              </a:tr>
              <a:tr h="1881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dirty="0" smtClean="0">
                          <a:ln>
                            <a:noFill/>
                          </a:ln>
                          <a:effectLst/>
                          <a:uLnTx/>
                          <a:uFillTx/>
                        </a:rPr>
                        <a:t>ER</a:t>
                      </a:r>
                      <a:endParaRPr lang="en-US" sz="1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dirty="0" smtClean="0">
                          <a:ln>
                            <a:noFill/>
                          </a:ln>
                          <a:effectLst/>
                          <a:uLnTx/>
                          <a:uFillTx/>
                        </a:rPr>
                        <a:t>hurt</a:t>
                      </a:r>
                      <a:endParaRPr lang="en-US" sz="1000" dirty="0"/>
                    </a:p>
                  </a:txBody>
                  <a:tcPr/>
                </a:tc>
                <a:tc>
                  <a:txBody>
                    <a:bodyPr/>
                    <a:lstStyle/>
                    <a:p>
                      <a:r>
                        <a:rPr kumimoji="0" lang="en-US" sz="1000" u="none" strike="noStrike" kern="0" cap="none" spc="0" normalizeH="0" baseline="0" noProof="0" dirty="0" smtClean="0">
                          <a:ln>
                            <a:noFill/>
                          </a:ln>
                          <a:effectLst/>
                          <a:uLnTx/>
                          <a:uFillTx/>
                        </a:rPr>
                        <a:t>HH ER T</a:t>
                      </a:r>
                      <a:endParaRPr lang="en-US" sz="1000" dirty="0"/>
                    </a:p>
                  </a:txBody>
                  <a:tcPr/>
                </a:tc>
                <a:extLst>
                  <a:ext uri="{0D108BD9-81ED-4DB2-BD59-A6C34878D82A}">
                    <a16:rowId xmlns:a16="http://schemas.microsoft.com/office/drawing/2014/main" val="10012"/>
                  </a:ext>
                </a:extLst>
              </a:tr>
              <a:tr h="188119">
                <a:tc>
                  <a:txBody>
                    <a:bodyPr/>
                    <a:lstStyle/>
                    <a:p>
                      <a:r>
                        <a:rPr kumimoji="0" lang="en-US" sz="1000" u="none" strike="noStrike" kern="0" cap="none" spc="0" normalizeH="0" baseline="0" noProof="0" dirty="0" smtClean="0">
                          <a:ln>
                            <a:noFill/>
                          </a:ln>
                          <a:effectLst/>
                          <a:uLnTx/>
                          <a:uFillTx/>
                        </a:rPr>
                        <a:t>EY</a:t>
                      </a:r>
                      <a:endParaRPr lang="en-US" sz="1000" dirty="0"/>
                    </a:p>
                  </a:txBody>
                  <a:tcPr/>
                </a:tc>
                <a:tc>
                  <a:txBody>
                    <a:bodyPr/>
                    <a:lstStyle/>
                    <a:p>
                      <a:r>
                        <a:rPr kumimoji="0" lang="en-US" sz="1000" u="none" strike="noStrike" kern="0" cap="none" spc="0" normalizeH="0" baseline="0" noProof="0" dirty="0" smtClean="0">
                          <a:ln>
                            <a:noFill/>
                          </a:ln>
                          <a:effectLst/>
                          <a:uLnTx/>
                          <a:uFillTx/>
                        </a:rPr>
                        <a:t>ate</a:t>
                      </a:r>
                      <a:endParaRPr lang="en-US" sz="1000" dirty="0"/>
                    </a:p>
                  </a:txBody>
                  <a:tcPr/>
                </a:tc>
                <a:tc>
                  <a:txBody>
                    <a:bodyPr/>
                    <a:lstStyle/>
                    <a:p>
                      <a:r>
                        <a:rPr kumimoji="0" lang="en-US" sz="1000" u="none" strike="noStrike" kern="0" cap="none" spc="0" normalizeH="0" baseline="0" noProof="0" dirty="0" smtClean="0">
                          <a:ln>
                            <a:noFill/>
                          </a:ln>
                          <a:effectLst/>
                          <a:uLnTx/>
                          <a:uFillTx/>
                        </a:rPr>
                        <a:t>EY T</a:t>
                      </a:r>
                      <a:endParaRPr lang="en-US" sz="1000" dirty="0"/>
                    </a:p>
                  </a:txBody>
                  <a:tcPr/>
                </a:tc>
                <a:extLst>
                  <a:ext uri="{0D108BD9-81ED-4DB2-BD59-A6C34878D82A}">
                    <a16:rowId xmlns:a16="http://schemas.microsoft.com/office/drawing/2014/main" val="10013"/>
                  </a:ext>
                </a:extLst>
              </a:tr>
              <a:tr h="188119">
                <a:tc>
                  <a:txBody>
                    <a:bodyPr/>
                    <a:lstStyle/>
                    <a:p>
                      <a:r>
                        <a:rPr kumimoji="0" lang="en-US" sz="1000" u="none" strike="noStrike" kern="0" cap="none" spc="0" normalizeH="0" baseline="0" noProof="0" dirty="0" smtClean="0">
                          <a:ln>
                            <a:noFill/>
                          </a:ln>
                          <a:effectLst/>
                          <a:uLnTx/>
                          <a:uFillTx/>
                        </a:rPr>
                        <a:t>F</a:t>
                      </a:r>
                      <a:endParaRPr lang="en-US" sz="1000" dirty="0"/>
                    </a:p>
                  </a:txBody>
                  <a:tcPr/>
                </a:tc>
                <a:tc>
                  <a:txBody>
                    <a:bodyPr/>
                    <a:lstStyle/>
                    <a:p>
                      <a:r>
                        <a:rPr kumimoji="0" lang="en-US" sz="1000" u="none" strike="noStrike" kern="0" cap="none" spc="0" normalizeH="0" baseline="0" noProof="0" dirty="0" smtClean="0">
                          <a:ln>
                            <a:noFill/>
                          </a:ln>
                          <a:effectLst/>
                          <a:uLnTx/>
                          <a:uFillTx/>
                        </a:rPr>
                        <a:t>fee</a:t>
                      </a:r>
                      <a:endParaRPr lang="en-US" sz="1000" dirty="0"/>
                    </a:p>
                  </a:txBody>
                  <a:tcPr/>
                </a:tc>
                <a:tc>
                  <a:txBody>
                    <a:bodyPr/>
                    <a:lstStyle/>
                    <a:p>
                      <a:r>
                        <a:rPr kumimoji="0" lang="en-US" sz="1000" u="none" strike="noStrike" kern="0" cap="none" spc="0" normalizeH="0" baseline="0" noProof="0" dirty="0" smtClean="0">
                          <a:ln>
                            <a:noFill/>
                          </a:ln>
                          <a:effectLst/>
                          <a:uLnTx/>
                          <a:uFillTx/>
                        </a:rPr>
                        <a:t>F IY</a:t>
                      </a:r>
                      <a:endParaRPr lang="en-US" sz="1000" dirty="0"/>
                    </a:p>
                  </a:txBody>
                  <a:tcPr/>
                </a:tc>
                <a:extLst>
                  <a:ext uri="{0D108BD9-81ED-4DB2-BD59-A6C34878D82A}">
                    <a16:rowId xmlns:a16="http://schemas.microsoft.com/office/drawing/2014/main" val="10014"/>
                  </a:ext>
                </a:extLst>
              </a:tr>
              <a:tr h="188119">
                <a:tc>
                  <a:txBody>
                    <a:bodyPr/>
                    <a:lstStyle/>
                    <a:p>
                      <a:r>
                        <a:rPr kumimoji="0" lang="en-US" sz="1000" u="none" strike="noStrike" kern="0" cap="none" spc="0" normalizeH="0" baseline="0" noProof="0" dirty="0" smtClean="0">
                          <a:ln>
                            <a:noFill/>
                          </a:ln>
                          <a:effectLst/>
                          <a:uLnTx/>
                          <a:uFillTx/>
                        </a:rPr>
                        <a:t>G</a:t>
                      </a:r>
                      <a:endParaRPr lang="en-US" sz="1000" dirty="0"/>
                    </a:p>
                  </a:txBody>
                  <a:tcPr/>
                </a:tc>
                <a:tc>
                  <a:txBody>
                    <a:bodyPr/>
                    <a:lstStyle/>
                    <a:p>
                      <a:r>
                        <a:rPr kumimoji="0" lang="en-US" sz="1000" u="none" strike="noStrike" kern="0" cap="none" spc="0" normalizeH="0" baseline="0" noProof="0" dirty="0" smtClean="0">
                          <a:ln>
                            <a:noFill/>
                          </a:ln>
                          <a:effectLst/>
                          <a:uLnTx/>
                          <a:uFillTx/>
                        </a:rPr>
                        <a:t>green</a:t>
                      </a:r>
                      <a:endParaRPr lang="en-US" sz="1000" dirty="0"/>
                    </a:p>
                  </a:txBody>
                  <a:tcPr/>
                </a:tc>
                <a:tc>
                  <a:txBody>
                    <a:bodyPr/>
                    <a:lstStyle/>
                    <a:p>
                      <a:r>
                        <a:rPr kumimoji="0" lang="en-US" sz="1000" u="none" strike="noStrike" kern="0" cap="none" spc="0" normalizeH="0" baseline="0" noProof="0" dirty="0" smtClean="0">
                          <a:ln>
                            <a:noFill/>
                          </a:ln>
                          <a:effectLst/>
                          <a:uLnTx/>
                          <a:uFillTx/>
                        </a:rPr>
                        <a:t>G R IY N</a:t>
                      </a:r>
                      <a:endParaRPr lang="en-US" sz="1000" dirty="0"/>
                    </a:p>
                  </a:txBody>
                  <a:tcPr/>
                </a:tc>
                <a:extLst>
                  <a:ext uri="{0D108BD9-81ED-4DB2-BD59-A6C34878D82A}">
                    <a16:rowId xmlns:a16="http://schemas.microsoft.com/office/drawing/2014/main" val="10015"/>
                  </a:ext>
                </a:extLst>
              </a:tr>
              <a:tr h="188119">
                <a:tc>
                  <a:txBody>
                    <a:bodyPr/>
                    <a:lstStyle/>
                    <a:p>
                      <a:r>
                        <a:rPr kumimoji="0" lang="en-US" sz="1000" u="none" strike="noStrike" kern="0" cap="none" spc="0" normalizeH="0" baseline="0" noProof="0" dirty="0" smtClean="0">
                          <a:ln>
                            <a:noFill/>
                          </a:ln>
                          <a:effectLst/>
                          <a:uLnTx/>
                          <a:uFillTx/>
                        </a:rPr>
                        <a:t>HH</a:t>
                      </a:r>
                      <a:endParaRPr lang="en-US" sz="1000" dirty="0"/>
                    </a:p>
                  </a:txBody>
                  <a:tcPr/>
                </a:tc>
                <a:tc>
                  <a:txBody>
                    <a:bodyPr/>
                    <a:lstStyle/>
                    <a:p>
                      <a:r>
                        <a:rPr kumimoji="0" lang="en-US" sz="1000" u="none" strike="noStrike" kern="0" cap="none" spc="0" normalizeH="0" baseline="0" noProof="0" dirty="0" smtClean="0">
                          <a:ln>
                            <a:noFill/>
                          </a:ln>
                          <a:effectLst/>
                          <a:uLnTx/>
                          <a:uFillTx/>
                        </a:rPr>
                        <a:t>he</a:t>
                      </a:r>
                      <a:endParaRPr lang="en-US" sz="1000" dirty="0"/>
                    </a:p>
                  </a:txBody>
                  <a:tcPr/>
                </a:tc>
                <a:tc>
                  <a:txBody>
                    <a:bodyPr/>
                    <a:lstStyle/>
                    <a:p>
                      <a:r>
                        <a:rPr kumimoji="0" lang="en-US" sz="1000" u="none" strike="noStrike" kern="0" cap="none" spc="0" normalizeH="0" baseline="0" noProof="0" dirty="0" smtClean="0">
                          <a:ln>
                            <a:noFill/>
                          </a:ln>
                          <a:effectLst/>
                          <a:uLnTx/>
                          <a:uFillTx/>
                        </a:rPr>
                        <a:t>HH IY</a:t>
                      </a:r>
                      <a:endParaRPr lang="en-US" sz="1000" dirty="0"/>
                    </a:p>
                  </a:txBody>
                  <a:tcPr/>
                </a:tc>
                <a:extLst>
                  <a:ext uri="{0D108BD9-81ED-4DB2-BD59-A6C34878D82A}">
                    <a16:rowId xmlns:a16="http://schemas.microsoft.com/office/drawing/2014/main" val="10016"/>
                  </a:ext>
                </a:extLst>
              </a:tr>
              <a:tr h="188119">
                <a:tc>
                  <a:txBody>
                    <a:bodyPr/>
                    <a:lstStyle/>
                    <a:p>
                      <a:r>
                        <a:rPr kumimoji="0" lang="en-US" sz="1000" u="none" strike="noStrike" kern="0" cap="none" spc="0" normalizeH="0" baseline="0" noProof="0" dirty="0" smtClean="0">
                          <a:ln>
                            <a:noFill/>
                          </a:ln>
                          <a:effectLst/>
                          <a:uLnTx/>
                          <a:uFillTx/>
                        </a:rPr>
                        <a:t>IH</a:t>
                      </a:r>
                      <a:endParaRPr lang="en-US" sz="1000" dirty="0"/>
                    </a:p>
                  </a:txBody>
                  <a:tcPr/>
                </a:tc>
                <a:tc>
                  <a:txBody>
                    <a:bodyPr/>
                    <a:lstStyle/>
                    <a:p>
                      <a:r>
                        <a:rPr kumimoji="0" lang="en-US" sz="1000" u="none" strike="noStrike" kern="0" cap="none" spc="0" normalizeH="0" baseline="0" noProof="0" dirty="0" smtClean="0">
                          <a:ln>
                            <a:noFill/>
                          </a:ln>
                          <a:effectLst/>
                          <a:uLnTx/>
                          <a:uFillTx/>
                        </a:rPr>
                        <a:t>it</a:t>
                      </a:r>
                      <a:endParaRPr lang="en-US" sz="1000" dirty="0"/>
                    </a:p>
                  </a:txBody>
                  <a:tcPr/>
                </a:tc>
                <a:tc>
                  <a:txBody>
                    <a:bodyPr/>
                    <a:lstStyle/>
                    <a:p>
                      <a:r>
                        <a:rPr kumimoji="0" lang="en-US" sz="1000" u="none" strike="noStrike" kern="0" cap="none" spc="0" normalizeH="0" baseline="0" noProof="0" dirty="0" smtClean="0">
                          <a:ln>
                            <a:noFill/>
                          </a:ln>
                          <a:effectLst/>
                          <a:uLnTx/>
                          <a:uFillTx/>
                        </a:rPr>
                        <a:t>IH T</a:t>
                      </a:r>
                      <a:endParaRPr lang="en-US" sz="1000" dirty="0"/>
                    </a:p>
                  </a:txBody>
                  <a:tcPr/>
                </a:tc>
                <a:extLst>
                  <a:ext uri="{0D108BD9-81ED-4DB2-BD59-A6C34878D82A}">
                    <a16:rowId xmlns:a16="http://schemas.microsoft.com/office/drawing/2014/main" val="10017"/>
                  </a:ext>
                </a:extLst>
              </a:tr>
              <a:tr h="188119">
                <a:tc>
                  <a:txBody>
                    <a:bodyPr/>
                    <a:lstStyle/>
                    <a:p>
                      <a:r>
                        <a:rPr kumimoji="0" lang="en-US" sz="1000" u="none" strike="noStrike" kern="0" cap="none" spc="0" normalizeH="0" baseline="0" noProof="0" dirty="0" smtClean="0">
                          <a:ln>
                            <a:noFill/>
                          </a:ln>
                          <a:effectLst/>
                          <a:uLnTx/>
                          <a:uFillTx/>
                        </a:rPr>
                        <a:t>IY</a:t>
                      </a:r>
                      <a:endParaRPr lang="en-US" sz="1000" dirty="0"/>
                    </a:p>
                  </a:txBody>
                  <a:tcPr/>
                </a:tc>
                <a:tc>
                  <a:txBody>
                    <a:bodyPr/>
                    <a:lstStyle/>
                    <a:p>
                      <a:r>
                        <a:rPr kumimoji="0" lang="en-US" sz="1000" u="none" strike="noStrike" kern="0" cap="none" spc="0" normalizeH="0" baseline="0" noProof="0" dirty="0" smtClean="0">
                          <a:ln>
                            <a:noFill/>
                          </a:ln>
                          <a:effectLst/>
                          <a:uLnTx/>
                          <a:uFillTx/>
                        </a:rPr>
                        <a:t>eat</a:t>
                      </a:r>
                      <a:endParaRPr lang="en-US" sz="1000" dirty="0"/>
                    </a:p>
                  </a:txBody>
                  <a:tcPr/>
                </a:tc>
                <a:tc>
                  <a:txBody>
                    <a:bodyPr/>
                    <a:lstStyle/>
                    <a:p>
                      <a:r>
                        <a:rPr kumimoji="0" lang="en-US" sz="1000" u="none" strike="noStrike" kern="0" cap="none" spc="0" normalizeH="0" baseline="0" noProof="0" dirty="0" smtClean="0">
                          <a:ln>
                            <a:noFill/>
                          </a:ln>
                          <a:effectLst/>
                          <a:uLnTx/>
                          <a:uFillTx/>
                        </a:rPr>
                        <a:t>IY T</a:t>
                      </a:r>
                      <a:endParaRPr lang="en-US" sz="1000" dirty="0"/>
                    </a:p>
                  </a:txBody>
                  <a:tcPr/>
                </a:tc>
                <a:extLst>
                  <a:ext uri="{0D108BD9-81ED-4DB2-BD59-A6C34878D82A}">
                    <a16:rowId xmlns:a16="http://schemas.microsoft.com/office/drawing/2014/main" val="10018"/>
                  </a:ext>
                </a:extLst>
              </a:tr>
              <a:tr h="188119">
                <a:tc>
                  <a:txBody>
                    <a:bodyPr/>
                    <a:lstStyle/>
                    <a:p>
                      <a:r>
                        <a:rPr kumimoji="0" lang="en-US" sz="1000" u="none" strike="noStrike" kern="0" cap="none" spc="0" normalizeH="0" baseline="0" noProof="0" dirty="0" smtClean="0">
                          <a:ln>
                            <a:noFill/>
                          </a:ln>
                          <a:effectLst/>
                          <a:uLnTx/>
                          <a:uFillTx/>
                        </a:rPr>
                        <a:t>JH</a:t>
                      </a:r>
                      <a:endParaRPr lang="en-US" sz="1000" dirty="0"/>
                    </a:p>
                  </a:txBody>
                  <a:tcPr/>
                </a:tc>
                <a:tc>
                  <a:txBody>
                    <a:bodyPr/>
                    <a:lstStyle/>
                    <a:p>
                      <a:r>
                        <a:rPr kumimoji="0" lang="en-US" sz="1000" u="none" strike="noStrike" kern="0" cap="none" spc="0" normalizeH="0" baseline="0" noProof="0" dirty="0" smtClean="0">
                          <a:ln>
                            <a:noFill/>
                          </a:ln>
                          <a:effectLst/>
                          <a:uLnTx/>
                          <a:uFillTx/>
                        </a:rPr>
                        <a:t>gee</a:t>
                      </a:r>
                      <a:endParaRPr lang="en-US" sz="1000" dirty="0"/>
                    </a:p>
                  </a:txBody>
                  <a:tcPr/>
                </a:tc>
                <a:tc>
                  <a:txBody>
                    <a:bodyPr/>
                    <a:lstStyle/>
                    <a:p>
                      <a:r>
                        <a:rPr kumimoji="0" lang="en-US" sz="1000" u="none" strike="noStrike" kern="0" cap="none" spc="0" normalizeH="0" baseline="0" noProof="0" dirty="0" smtClean="0">
                          <a:ln>
                            <a:noFill/>
                          </a:ln>
                          <a:effectLst/>
                          <a:uLnTx/>
                          <a:uFillTx/>
                        </a:rPr>
                        <a:t>JH IY</a:t>
                      </a:r>
                      <a:endParaRPr lang="en-US" sz="1000" dirty="0"/>
                    </a:p>
                  </a:txBody>
                  <a:tcPr/>
                </a:tc>
                <a:extLst>
                  <a:ext uri="{0D108BD9-81ED-4DB2-BD59-A6C34878D82A}">
                    <a16:rowId xmlns:a16="http://schemas.microsoft.com/office/drawing/2014/main" val="10019"/>
                  </a:ext>
                </a:extLst>
              </a:tr>
              <a:tr h="188119">
                <a:tc>
                  <a:txBody>
                    <a:bodyPr/>
                    <a:lstStyle/>
                    <a:p>
                      <a:r>
                        <a:rPr kumimoji="0" lang="en-US" sz="1000" b="0" i="0" u="none" strike="noStrike" kern="0" cap="none" spc="0" normalizeH="0" baseline="0" noProof="0" dirty="0" smtClean="0">
                          <a:ln>
                            <a:noFill/>
                          </a:ln>
                          <a:solidFill>
                            <a:schemeClr val="tx1"/>
                          </a:solidFill>
                          <a:effectLst/>
                          <a:uLnTx/>
                          <a:uFillTx/>
                          <a:latin typeface="+mn-lt"/>
                          <a:ea typeface="+mn-ea"/>
                          <a:cs typeface="+mn-cs"/>
                        </a:rPr>
                        <a:t>IH</a:t>
                      </a:r>
                      <a:endParaRPr lang="en-US" sz="1000" dirty="0"/>
                    </a:p>
                  </a:txBody>
                  <a:tcPr/>
                </a:tc>
                <a:tc>
                  <a:txBody>
                    <a:bodyPr/>
                    <a:lstStyle/>
                    <a:p>
                      <a:r>
                        <a:rPr kumimoji="0" lang="en-US" sz="1000" b="0" i="0" u="none" strike="noStrike" kern="0" cap="none" spc="0" normalizeH="0" baseline="0" noProof="0" dirty="0" smtClean="0">
                          <a:ln>
                            <a:noFill/>
                          </a:ln>
                          <a:solidFill>
                            <a:schemeClr val="tx1"/>
                          </a:solidFill>
                          <a:effectLst/>
                          <a:uLnTx/>
                          <a:uFillTx/>
                          <a:latin typeface="+mn-lt"/>
                          <a:ea typeface="+mn-ea"/>
                          <a:cs typeface="+mn-cs"/>
                        </a:rPr>
                        <a:t>it</a:t>
                      </a:r>
                      <a:endParaRPr lang="en-US" sz="1000" dirty="0"/>
                    </a:p>
                  </a:txBody>
                  <a:tcPr/>
                </a:tc>
                <a:tc>
                  <a:txBody>
                    <a:bodyPr/>
                    <a:lstStyle/>
                    <a:p>
                      <a:r>
                        <a:rPr kumimoji="0" lang="en-US" sz="1000" b="0" i="0" u="none" strike="noStrike" kern="0" cap="none" spc="0" normalizeH="0" baseline="0" noProof="0" dirty="0" smtClean="0">
                          <a:ln>
                            <a:noFill/>
                          </a:ln>
                          <a:solidFill>
                            <a:schemeClr val="tx1"/>
                          </a:solidFill>
                          <a:effectLst/>
                          <a:uLnTx/>
                          <a:uFillTx/>
                          <a:latin typeface="+mn-lt"/>
                          <a:ea typeface="+mn-ea"/>
                          <a:cs typeface="+mn-cs"/>
                        </a:rPr>
                        <a:t>IH T</a:t>
                      </a:r>
                      <a:endParaRPr lang="en-US" sz="1000" dirty="0"/>
                    </a:p>
                  </a:txBody>
                  <a:tcPr/>
                </a:tc>
                <a:extLst>
                  <a:ext uri="{0D108BD9-81ED-4DB2-BD59-A6C34878D82A}">
                    <a16:rowId xmlns:a16="http://schemas.microsoft.com/office/drawing/2014/main" val="10020"/>
                  </a:ext>
                </a:extLst>
              </a:tr>
              <a:tr h="188119">
                <a:tc>
                  <a:txBody>
                    <a:bodyPr/>
                    <a:lstStyle/>
                    <a:p>
                      <a:r>
                        <a:rPr kumimoji="0" lang="en-US" sz="1000" b="0" i="0" u="none" strike="noStrike" kern="0" cap="none" spc="0" normalizeH="0" baseline="0" noProof="0" dirty="0" smtClean="0">
                          <a:ln>
                            <a:noFill/>
                          </a:ln>
                          <a:solidFill>
                            <a:schemeClr val="tx1"/>
                          </a:solidFill>
                          <a:effectLst/>
                          <a:uLnTx/>
                          <a:uFillTx/>
                          <a:latin typeface="+mn-lt"/>
                          <a:ea typeface="+mn-ea"/>
                          <a:cs typeface="+mn-cs"/>
                        </a:rPr>
                        <a:t>IY</a:t>
                      </a:r>
                      <a:endParaRPr lang="en-US" sz="1000" dirty="0"/>
                    </a:p>
                  </a:txBody>
                  <a:tcPr/>
                </a:tc>
                <a:tc>
                  <a:txBody>
                    <a:bodyPr/>
                    <a:lstStyle/>
                    <a:p>
                      <a:r>
                        <a:rPr kumimoji="0" lang="en-US" sz="1000" b="0" i="0" u="none" strike="noStrike" kern="0" cap="none" spc="0" normalizeH="0" baseline="0" noProof="0" dirty="0" smtClean="0">
                          <a:ln>
                            <a:noFill/>
                          </a:ln>
                          <a:solidFill>
                            <a:schemeClr val="tx1"/>
                          </a:solidFill>
                          <a:effectLst/>
                          <a:uLnTx/>
                          <a:uFillTx/>
                          <a:latin typeface="+mn-lt"/>
                          <a:ea typeface="+mn-ea"/>
                          <a:cs typeface="+mn-cs"/>
                        </a:rPr>
                        <a:t>eat</a:t>
                      </a:r>
                      <a:endParaRPr lang="en-US" sz="1000" dirty="0"/>
                    </a:p>
                  </a:txBody>
                  <a:tcPr/>
                </a:tc>
                <a:tc>
                  <a:txBody>
                    <a:bodyPr/>
                    <a:lstStyle/>
                    <a:p>
                      <a:r>
                        <a:rPr kumimoji="0" lang="en-US" sz="1000" b="0" i="0" u="none" strike="noStrike" kern="0" cap="none" spc="0" normalizeH="0" baseline="0" noProof="0" dirty="0" smtClean="0">
                          <a:ln>
                            <a:noFill/>
                          </a:ln>
                          <a:solidFill>
                            <a:schemeClr val="tx1"/>
                          </a:solidFill>
                          <a:effectLst/>
                          <a:uLnTx/>
                          <a:uFillTx/>
                          <a:latin typeface="+mn-lt"/>
                          <a:ea typeface="+mn-ea"/>
                          <a:cs typeface="+mn-cs"/>
                        </a:rPr>
                        <a:t>IY T</a:t>
                      </a:r>
                      <a:endParaRPr lang="en-US" sz="1000" dirty="0"/>
                    </a:p>
                  </a:txBody>
                  <a:tcPr/>
                </a:tc>
                <a:extLst>
                  <a:ext uri="{0D108BD9-81ED-4DB2-BD59-A6C34878D82A}">
                    <a16:rowId xmlns:a16="http://schemas.microsoft.com/office/drawing/2014/main" val="10021"/>
                  </a:ext>
                </a:extLst>
              </a:tr>
            </a:tbl>
          </a:graphicData>
        </a:graphic>
      </p:graphicFrame>
      <p:graphicFrame>
        <p:nvGraphicFramePr>
          <p:cNvPr id="12" name="Content Placeholder 8"/>
          <p:cNvGraphicFramePr>
            <a:graphicFrameLocks/>
          </p:cNvGraphicFramePr>
          <p:nvPr/>
        </p:nvGraphicFramePr>
        <p:xfrm>
          <a:off x="4643438" y="790580"/>
          <a:ext cx="3924300" cy="5364480"/>
        </p:xfrm>
        <a:graphic>
          <a:graphicData uri="http://schemas.openxmlformats.org/drawingml/2006/table">
            <a:tbl>
              <a:tblPr firstRow="1" bandRow="1">
                <a:effectLst>
                  <a:innerShdw blurRad="114300">
                    <a:prstClr val="black"/>
                  </a:innerShdw>
                </a:effectLst>
                <a:tableStyleId>{21E4AEA4-8DFA-4A89-87EB-49C32662AFE0}</a:tableStyleId>
              </a:tblPr>
              <a:tblGrid>
                <a:gridCol w="1308100">
                  <a:extLst>
                    <a:ext uri="{9D8B030D-6E8A-4147-A177-3AD203B41FA5}">
                      <a16:colId xmlns:a16="http://schemas.microsoft.com/office/drawing/2014/main" val="20000"/>
                    </a:ext>
                  </a:extLst>
                </a:gridCol>
                <a:gridCol w="1308100">
                  <a:extLst>
                    <a:ext uri="{9D8B030D-6E8A-4147-A177-3AD203B41FA5}">
                      <a16:colId xmlns:a16="http://schemas.microsoft.com/office/drawing/2014/main" val="20001"/>
                    </a:ext>
                  </a:extLst>
                </a:gridCol>
                <a:gridCol w="1308100">
                  <a:extLst>
                    <a:ext uri="{9D8B030D-6E8A-4147-A177-3AD203B41FA5}">
                      <a16:colId xmlns:a16="http://schemas.microsoft.com/office/drawing/2014/main" val="20002"/>
                    </a:ext>
                  </a:extLst>
                </a:gridCol>
              </a:tblGrid>
              <a:tr h="188119">
                <a:tc>
                  <a:txBody>
                    <a:bodyPr/>
                    <a:lstStyle/>
                    <a:p>
                      <a:r>
                        <a:rPr lang="en-US" sz="1000" dirty="0" smtClean="0"/>
                        <a:t>Phoneme </a:t>
                      </a:r>
                      <a:endParaRPr lang="en-US" sz="1000" dirty="0"/>
                    </a:p>
                  </a:txBody>
                  <a:tcPr/>
                </a:tc>
                <a:tc>
                  <a:txBody>
                    <a:bodyPr/>
                    <a:lstStyle/>
                    <a:p>
                      <a:r>
                        <a:rPr lang="en-US" sz="1000" dirty="0" smtClean="0"/>
                        <a:t>Example</a:t>
                      </a:r>
                      <a:endParaRPr lang="en-US" sz="1000" dirty="0"/>
                    </a:p>
                  </a:txBody>
                  <a:tcPr/>
                </a:tc>
                <a:tc>
                  <a:txBody>
                    <a:bodyPr/>
                    <a:lstStyle/>
                    <a:p>
                      <a:r>
                        <a:rPr lang="en-US" sz="1000" dirty="0" smtClean="0"/>
                        <a:t>Translation</a:t>
                      </a:r>
                      <a:endParaRPr lang="en-US" sz="1000" dirty="0"/>
                    </a:p>
                  </a:txBody>
                  <a:tcPr/>
                </a:tc>
                <a:extLst>
                  <a:ext uri="{0D108BD9-81ED-4DB2-BD59-A6C34878D82A}">
                    <a16:rowId xmlns:a16="http://schemas.microsoft.com/office/drawing/2014/main" val="10000"/>
                  </a:ext>
                </a:extLst>
              </a:tr>
              <a:tr h="188119">
                <a:tc>
                  <a:txBody>
                    <a:bodyPr/>
                    <a:lstStyle/>
                    <a:p>
                      <a:r>
                        <a:rPr kumimoji="0" lang="en-US" sz="1000" u="none" strike="noStrike" kern="0" cap="none" spc="0" normalizeH="0" baseline="0" noProof="0" dirty="0" smtClean="0">
                          <a:ln>
                            <a:noFill/>
                          </a:ln>
                          <a:effectLst/>
                          <a:uLnTx/>
                          <a:uFillTx/>
                        </a:rPr>
                        <a:t>JH</a:t>
                      </a:r>
                      <a:endParaRPr lang="en-US" sz="1000" dirty="0"/>
                    </a:p>
                  </a:txBody>
                  <a:tcPr/>
                </a:tc>
                <a:tc>
                  <a:txBody>
                    <a:bodyPr/>
                    <a:lstStyle/>
                    <a:p>
                      <a:r>
                        <a:rPr kumimoji="0" lang="en-US" sz="1000" u="none" strike="noStrike" kern="0" cap="none" spc="0" normalizeH="0" baseline="0" noProof="0" dirty="0" smtClean="0">
                          <a:ln>
                            <a:noFill/>
                          </a:ln>
                          <a:effectLst/>
                          <a:uLnTx/>
                          <a:uFillTx/>
                        </a:rPr>
                        <a:t>gee</a:t>
                      </a:r>
                      <a:endParaRPr lang="en-US" sz="1000" dirty="0"/>
                    </a:p>
                  </a:txBody>
                  <a:tcPr/>
                </a:tc>
                <a:tc>
                  <a:txBody>
                    <a:bodyPr/>
                    <a:lstStyle/>
                    <a:p>
                      <a:r>
                        <a:rPr kumimoji="0" lang="en-US" sz="1000" u="none" strike="noStrike" kern="0" cap="none" spc="0" normalizeH="0" baseline="0" noProof="0" dirty="0" smtClean="0">
                          <a:ln>
                            <a:noFill/>
                          </a:ln>
                          <a:effectLst/>
                          <a:uLnTx/>
                          <a:uFillTx/>
                        </a:rPr>
                        <a:t>JH IY</a:t>
                      </a:r>
                      <a:endParaRPr lang="en-US" sz="1000" dirty="0"/>
                    </a:p>
                  </a:txBody>
                  <a:tcPr/>
                </a:tc>
                <a:extLst>
                  <a:ext uri="{0D108BD9-81ED-4DB2-BD59-A6C34878D82A}">
                    <a16:rowId xmlns:a16="http://schemas.microsoft.com/office/drawing/2014/main" val="10001"/>
                  </a:ext>
                </a:extLst>
              </a:tr>
              <a:tr h="188119">
                <a:tc>
                  <a:txBody>
                    <a:bodyPr/>
                    <a:lstStyle/>
                    <a:p>
                      <a:r>
                        <a:rPr kumimoji="0" lang="en-US" sz="1000" u="none" strike="noStrike" kern="0" cap="none" spc="0" normalizeH="0" baseline="0" noProof="0" dirty="0" smtClean="0">
                          <a:ln>
                            <a:noFill/>
                          </a:ln>
                          <a:effectLst/>
                          <a:uLnTx/>
                          <a:uFillTx/>
                        </a:rPr>
                        <a:t>K</a:t>
                      </a:r>
                      <a:endParaRPr lang="en-US" sz="1000" dirty="0"/>
                    </a:p>
                  </a:txBody>
                  <a:tcPr/>
                </a:tc>
                <a:tc>
                  <a:txBody>
                    <a:bodyPr/>
                    <a:lstStyle/>
                    <a:p>
                      <a:r>
                        <a:rPr kumimoji="0" lang="en-US" sz="1000" u="none" strike="noStrike" kern="0" cap="none" spc="0" normalizeH="0" baseline="0" noProof="0" dirty="0" smtClean="0">
                          <a:ln>
                            <a:noFill/>
                          </a:ln>
                          <a:effectLst/>
                          <a:uLnTx/>
                          <a:uFillTx/>
                        </a:rPr>
                        <a:t>key</a:t>
                      </a:r>
                      <a:endParaRPr lang="en-US" sz="1000" dirty="0"/>
                    </a:p>
                  </a:txBody>
                  <a:tcPr/>
                </a:tc>
                <a:tc>
                  <a:txBody>
                    <a:bodyPr/>
                    <a:lstStyle/>
                    <a:p>
                      <a:r>
                        <a:rPr kumimoji="0" lang="en-US" sz="1000" u="none" strike="noStrike" kern="0" cap="none" spc="0" normalizeH="0" baseline="0" noProof="0" dirty="0" smtClean="0">
                          <a:ln>
                            <a:noFill/>
                          </a:ln>
                          <a:effectLst/>
                          <a:uLnTx/>
                          <a:uFillTx/>
                        </a:rPr>
                        <a:t>K IY</a:t>
                      </a:r>
                      <a:endParaRPr lang="en-US" sz="1000" dirty="0"/>
                    </a:p>
                  </a:txBody>
                  <a:tcPr/>
                </a:tc>
                <a:extLst>
                  <a:ext uri="{0D108BD9-81ED-4DB2-BD59-A6C34878D82A}">
                    <a16:rowId xmlns:a16="http://schemas.microsoft.com/office/drawing/2014/main" val="10002"/>
                  </a:ext>
                </a:extLst>
              </a:tr>
              <a:tr h="188119">
                <a:tc>
                  <a:txBody>
                    <a:bodyPr/>
                    <a:lstStyle/>
                    <a:p>
                      <a:r>
                        <a:rPr kumimoji="0" lang="en-US" sz="1000" u="none" strike="noStrike" kern="0" cap="none" spc="0" normalizeH="0" baseline="0" noProof="0" dirty="0" smtClean="0">
                          <a:ln>
                            <a:noFill/>
                          </a:ln>
                          <a:effectLst/>
                          <a:uLnTx/>
                          <a:uFillTx/>
                        </a:rPr>
                        <a:t>L</a:t>
                      </a:r>
                      <a:endParaRPr lang="en-US" sz="1000" dirty="0"/>
                    </a:p>
                  </a:txBody>
                  <a:tcPr/>
                </a:tc>
                <a:tc>
                  <a:txBody>
                    <a:bodyPr/>
                    <a:lstStyle/>
                    <a:p>
                      <a:r>
                        <a:rPr kumimoji="0" lang="en-US" sz="1000" u="none" strike="noStrike" kern="0" cap="none" spc="0" normalizeH="0" baseline="0" noProof="0" dirty="0" smtClean="0">
                          <a:ln>
                            <a:noFill/>
                          </a:ln>
                          <a:effectLst/>
                          <a:uLnTx/>
                          <a:uFillTx/>
                        </a:rPr>
                        <a:t>lee</a:t>
                      </a:r>
                      <a:endParaRPr lang="en-US" sz="1000" dirty="0"/>
                    </a:p>
                  </a:txBody>
                  <a:tcPr/>
                </a:tc>
                <a:tc>
                  <a:txBody>
                    <a:bodyPr/>
                    <a:lstStyle/>
                    <a:p>
                      <a:r>
                        <a:rPr kumimoji="0" lang="en-US" sz="1000" u="none" strike="noStrike" kern="0" cap="none" spc="0" normalizeH="0" baseline="0" noProof="0" dirty="0" smtClean="0">
                          <a:ln>
                            <a:noFill/>
                          </a:ln>
                          <a:effectLst/>
                          <a:uLnTx/>
                          <a:uFillTx/>
                        </a:rPr>
                        <a:t>L IY</a:t>
                      </a:r>
                      <a:endParaRPr lang="en-US" sz="1000" dirty="0"/>
                    </a:p>
                  </a:txBody>
                  <a:tcPr/>
                </a:tc>
                <a:extLst>
                  <a:ext uri="{0D108BD9-81ED-4DB2-BD59-A6C34878D82A}">
                    <a16:rowId xmlns:a16="http://schemas.microsoft.com/office/drawing/2014/main" val="10003"/>
                  </a:ext>
                </a:extLst>
              </a:tr>
              <a:tr h="188119">
                <a:tc>
                  <a:txBody>
                    <a:bodyPr/>
                    <a:lstStyle/>
                    <a:p>
                      <a:r>
                        <a:rPr kumimoji="0" lang="en-US" sz="1000" u="none" strike="noStrike" kern="0" cap="none" spc="0" normalizeH="0" baseline="0" noProof="0" dirty="0" smtClean="0">
                          <a:ln>
                            <a:noFill/>
                          </a:ln>
                          <a:effectLst/>
                          <a:uLnTx/>
                          <a:uFillTx/>
                        </a:rPr>
                        <a:t>M</a:t>
                      </a:r>
                      <a:endParaRPr lang="en-US" sz="1000" dirty="0"/>
                    </a:p>
                  </a:txBody>
                  <a:tcPr/>
                </a:tc>
                <a:tc>
                  <a:txBody>
                    <a:bodyPr/>
                    <a:lstStyle/>
                    <a:p>
                      <a:r>
                        <a:rPr kumimoji="0" lang="en-US" sz="1000" u="none" strike="noStrike" kern="0" cap="none" spc="0" normalizeH="0" baseline="0" noProof="0" dirty="0" smtClean="0">
                          <a:ln>
                            <a:noFill/>
                          </a:ln>
                          <a:effectLst/>
                          <a:uLnTx/>
                          <a:uFillTx/>
                        </a:rPr>
                        <a:t>me</a:t>
                      </a:r>
                      <a:endParaRPr lang="en-US" sz="1000" dirty="0"/>
                    </a:p>
                  </a:txBody>
                  <a:tcPr/>
                </a:tc>
                <a:tc>
                  <a:txBody>
                    <a:bodyPr/>
                    <a:lstStyle/>
                    <a:p>
                      <a:r>
                        <a:rPr kumimoji="0" lang="en-US" sz="1000" u="none" strike="noStrike" kern="0" cap="none" spc="0" normalizeH="0" baseline="0" noProof="0" dirty="0" smtClean="0">
                          <a:ln>
                            <a:noFill/>
                          </a:ln>
                          <a:effectLst/>
                          <a:uLnTx/>
                          <a:uFillTx/>
                        </a:rPr>
                        <a:t>M IY</a:t>
                      </a:r>
                      <a:endParaRPr lang="en-US" sz="1000" dirty="0"/>
                    </a:p>
                  </a:txBody>
                  <a:tcPr/>
                </a:tc>
                <a:extLst>
                  <a:ext uri="{0D108BD9-81ED-4DB2-BD59-A6C34878D82A}">
                    <a16:rowId xmlns:a16="http://schemas.microsoft.com/office/drawing/2014/main" val="10004"/>
                  </a:ext>
                </a:extLst>
              </a:tr>
              <a:tr h="188119">
                <a:tc>
                  <a:txBody>
                    <a:bodyPr/>
                    <a:lstStyle/>
                    <a:p>
                      <a:r>
                        <a:rPr kumimoji="0" lang="en-US" sz="1000" u="none" strike="noStrike" kern="0" cap="none" spc="0" normalizeH="0" baseline="0" noProof="0" dirty="0" smtClean="0">
                          <a:ln>
                            <a:noFill/>
                          </a:ln>
                          <a:effectLst/>
                          <a:uLnTx/>
                          <a:uFillTx/>
                        </a:rPr>
                        <a:t>N</a:t>
                      </a:r>
                      <a:endParaRPr lang="en-US" sz="1000" dirty="0"/>
                    </a:p>
                  </a:txBody>
                  <a:tcPr/>
                </a:tc>
                <a:tc>
                  <a:txBody>
                    <a:bodyPr/>
                    <a:lstStyle/>
                    <a:p>
                      <a:r>
                        <a:rPr kumimoji="0" lang="en-US" sz="1000" u="none" strike="noStrike" kern="0" cap="none" spc="0" normalizeH="0" baseline="0" noProof="0" dirty="0" smtClean="0">
                          <a:ln>
                            <a:noFill/>
                          </a:ln>
                          <a:effectLst/>
                          <a:uLnTx/>
                          <a:uFillTx/>
                        </a:rPr>
                        <a:t>knee</a:t>
                      </a:r>
                      <a:endParaRPr lang="en-US" sz="1000" dirty="0"/>
                    </a:p>
                  </a:txBody>
                  <a:tcPr/>
                </a:tc>
                <a:tc>
                  <a:txBody>
                    <a:bodyPr/>
                    <a:lstStyle/>
                    <a:p>
                      <a:r>
                        <a:rPr kumimoji="0" lang="en-US" sz="1000" u="none" strike="noStrike" kern="0" cap="none" spc="0" normalizeH="0" baseline="0" noProof="0" dirty="0" smtClean="0">
                          <a:ln>
                            <a:noFill/>
                          </a:ln>
                          <a:effectLst/>
                          <a:uLnTx/>
                          <a:uFillTx/>
                        </a:rPr>
                        <a:t>N IY</a:t>
                      </a:r>
                      <a:endParaRPr lang="en-US" sz="1000" dirty="0"/>
                    </a:p>
                  </a:txBody>
                  <a:tcPr/>
                </a:tc>
                <a:extLst>
                  <a:ext uri="{0D108BD9-81ED-4DB2-BD59-A6C34878D82A}">
                    <a16:rowId xmlns:a16="http://schemas.microsoft.com/office/drawing/2014/main" val="10005"/>
                  </a:ext>
                </a:extLst>
              </a:tr>
              <a:tr h="188119">
                <a:tc>
                  <a:txBody>
                    <a:bodyPr/>
                    <a:lstStyle/>
                    <a:p>
                      <a:r>
                        <a:rPr kumimoji="0" lang="en-US" sz="1000" u="none" strike="noStrike" kern="0" cap="none" spc="0" normalizeH="0" baseline="0" noProof="0" dirty="0" smtClean="0">
                          <a:ln>
                            <a:noFill/>
                          </a:ln>
                          <a:effectLst/>
                          <a:uLnTx/>
                          <a:uFillTx/>
                        </a:rPr>
                        <a:t>NG</a:t>
                      </a:r>
                      <a:endParaRPr lang="en-US" sz="1000" dirty="0"/>
                    </a:p>
                  </a:txBody>
                  <a:tcPr/>
                </a:tc>
                <a:tc>
                  <a:txBody>
                    <a:bodyPr/>
                    <a:lstStyle/>
                    <a:p>
                      <a:r>
                        <a:rPr kumimoji="0" lang="en-US" sz="1000" u="none" strike="noStrike" kern="0" cap="none" spc="0" normalizeH="0" baseline="0" noProof="0" dirty="0" smtClean="0">
                          <a:ln>
                            <a:noFill/>
                          </a:ln>
                          <a:effectLst/>
                          <a:uLnTx/>
                          <a:uFillTx/>
                        </a:rPr>
                        <a:t>ping</a:t>
                      </a:r>
                      <a:endParaRPr lang="en-US" sz="1000" dirty="0"/>
                    </a:p>
                  </a:txBody>
                  <a:tcPr/>
                </a:tc>
                <a:tc>
                  <a:txBody>
                    <a:bodyPr/>
                    <a:lstStyle/>
                    <a:p>
                      <a:r>
                        <a:rPr kumimoji="0" lang="en-US" sz="1000" u="none" strike="noStrike" kern="0" cap="none" spc="0" normalizeH="0" baseline="0" noProof="0" dirty="0" smtClean="0">
                          <a:ln>
                            <a:noFill/>
                          </a:ln>
                          <a:effectLst/>
                          <a:uLnTx/>
                          <a:uFillTx/>
                        </a:rPr>
                        <a:t>P IH NG</a:t>
                      </a:r>
                      <a:endParaRPr lang="en-US" sz="1000" dirty="0"/>
                    </a:p>
                  </a:txBody>
                  <a:tcPr/>
                </a:tc>
                <a:extLst>
                  <a:ext uri="{0D108BD9-81ED-4DB2-BD59-A6C34878D82A}">
                    <a16:rowId xmlns:a16="http://schemas.microsoft.com/office/drawing/2014/main" val="10006"/>
                  </a:ext>
                </a:extLst>
              </a:tr>
              <a:tr h="188119">
                <a:tc>
                  <a:txBody>
                    <a:bodyPr/>
                    <a:lstStyle/>
                    <a:p>
                      <a:r>
                        <a:rPr kumimoji="0" lang="en-US" sz="1000" u="none" strike="noStrike" kern="0" cap="none" spc="0" normalizeH="0" baseline="0" noProof="0" dirty="0" smtClean="0">
                          <a:ln>
                            <a:noFill/>
                          </a:ln>
                          <a:effectLst/>
                          <a:uLnTx/>
                          <a:uFillTx/>
                        </a:rPr>
                        <a:t>OW</a:t>
                      </a:r>
                      <a:endParaRPr lang="en-US" sz="1000" dirty="0"/>
                    </a:p>
                  </a:txBody>
                  <a:tcPr/>
                </a:tc>
                <a:tc>
                  <a:txBody>
                    <a:bodyPr/>
                    <a:lstStyle/>
                    <a:p>
                      <a:r>
                        <a:rPr kumimoji="0" lang="en-US" sz="1000" u="none" strike="noStrike" kern="0" cap="none" spc="0" normalizeH="0" baseline="0" noProof="0" dirty="0" smtClean="0">
                          <a:ln>
                            <a:noFill/>
                          </a:ln>
                          <a:effectLst/>
                          <a:uLnTx/>
                          <a:uFillTx/>
                        </a:rPr>
                        <a:t>oat</a:t>
                      </a:r>
                      <a:endParaRPr lang="en-US" sz="1000" dirty="0"/>
                    </a:p>
                  </a:txBody>
                  <a:tcPr/>
                </a:tc>
                <a:tc>
                  <a:txBody>
                    <a:bodyPr/>
                    <a:lstStyle/>
                    <a:p>
                      <a:r>
                        <a:rPr kumimoji="0" lang="en-US" sz="1000" u="none" strike="noStrike" kern="0" cap="none" spc="0" normalizeH="0" baseline="0" noProof="0" dirty="0" smtClean="0">
                          <a:ln>
                            <a:noFill/>
                          </a:ln>
                          <a:effectLst/>
                          <a:uLnTx/>
                          <a:uFillTx/>
                        </a:rPr>
                        <a:t>OW T</a:t>
                      </a:r>
                      <a:endParaRPr lang="en-US" sz="1000" dirty="0"/>
                    </a:p>
                  </a:txBody>
                  <a:tcPr/>
                </a:tc>
                <a:extLst>
                  <a:ext uri="{0D108BD9-81ED-4DB2-BD59-A6C34878D82A}">
                    <a16:rowId xmlns:a16="http://schemas.microsoft.com/office/drawing/2014/main" val="10007"/>
                  </a:ext>
                </a:extLst>
              </a:tr>
              <a:tr h="188119">
                <a:tc>
                  <a:txBody>
                    <a:bodyPr/>
                    <a:lstStyle/>
                    <a:p>
                      <a:r>
                        <a:rPr kumimoji="0" lang="en-US" sz="1000" u="none" strike="noStrike" kern="0" cap="none" spc="0" normalizeH="0" baseline="0" noProof="0" dirty="0" smtClean="0">
                          <a:ln>
                            <a:noFill/>
                          </a:ln>
                          <a:effectLst/>
                          <a:uLnTx/>
                          <a:uFillTx/>
                        </a:rPr>
                        <a:t>OY</a:t>
                      </a:r>
                      <a:endParaRPr lang="en-US" sz="1000" dirty="0"/>
                    </a:p>
                  </a:txBody>
                  <a:tcPr/>
                </a:tc>
                <a:tc>
                  <a:txBody>
                    <a:bodyPr/>
                    <a:lstStyle/>
                    <a:p>
                      <a:r>
                        <a:rPr kumimoji="0" lang="en-US" sz="1000" u="none" strike="noStrike" kern="0" cap="none" spc="0" normalizeH="0" baseline="0" noProof="0" dirty="0" smtClean="0">
                          <a:ln>
                            <a:noFill/>
                          </a:ln>
                          <a:effectLst/>
                          <a:uLnTx/>
                          <a:uFillTx/>
                        </a:rPr>
                        <a:t>toy</a:t>
                      </a:r>
                      <a:endParaRPr lang="en-US" sz="1000" dirty="0"/>
                    </a:p>
                  </a:txBody>
                  <a:tcPr/>
                </a:tc>
                <a:tc>
                  <a:txBody>
                    <a:bodyPr/>
                    <a:lstStyle/>
                    <a:p>
                      <a:r>
                        <a:rPr kumimoji="0" lang="en-US" sz="1000" u="none" strike="noStrike" kern="0" cap="none" spc="0" normalizeH="0" baseline="0" noProof="0" dirty="0" smtClean="0">
                          <a:ln>
                            <a:noFill/>
                          </a:ln>
                          <a:effectLst/>
                          <a:uLnTx/>
                          <a:uFillTx/>
                        </a:rPr>
                        <a:t>T OY</a:t>
                      </a:r>
                      <a:endParaRPr lang="en-US" sz="1000" dirty="0"/>
                    </a:p>
                  </a:txBody>
                  <a:tcPr/>
                </a:tc>
                <a:extLst>
                  <a:ext uri="{0D108BD9-81ED-4DB2-BD59-A6C34878D82A}">
                    <a16:rowId xmlns:a16="http://schemas.microsoft.com/office/drawing/2014/main" val="10008"/>
                  </a:ext>
                </a:extLst>
              </a:tr>
              <a:tr h="188119">
                <a:tc>
                  <a:txBody>
                    <a:bodyPr/>
                    <a:lstStyle/>
                    <a:p>
                      <a:r>
                        <a:rPr kumimoji="0" lang="en-US" sz="1000" u="none" strike="noStrike" kern="0" cap="none" spc="0" normalizeH="0" baseline="0" noProof="0" dirty="0" smtClean="0">
                          <a:ln>
                            <a:noFill/>
                          </a:ln>
                          <a:effectLst/>
                          <a:uLnTx/>
                          <a:uFillTx/>
                        </a:rPr>
                        <a:t>P</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dirty="0" smtClean="0">
                          <a:ln>
                            <a:noFill/>
                          </a:ln>
                          <a:effectLst/>
                          <a:uLnTx/>
                          <a:uFillTx/>
                        </a:rPr>
                        <a:t>pee</a:t>
                      </a:r>
                      <a:endParaRPr lang="en-US" sz="1000" dirty="0" smtClean="0"/>
                    </a:p>
                  </a:txBody>
                  <a:tcPr/>
                </a:tc>
                <a:tc>
                  <a:txBody>
                    <a:bodyPr/>
                    <a:lstStyle/>
                    <a:p>
                      <a:r>
                        <a:rPr kumimoji="0" lang="en-US" sz="1000" u="none" strike="noStrike" kern="0" cap="none" spc="0" normalizeH="0" baseline="0" noProof="0" dirty="0" smtClean="0">
                          <a:ln>
                            <a:noFill/>
                          </a:ln>
                          <a:effectLst/>
                          <a:uLnTx/>
                          <a:uFillTx/>
                        </a:rPr>
                        <a:t>P IY</a:t>
                      </a:r>
                      <a:endParaRPr lang="en-US" sz="1000" dirty="0"/>
                    </a:p>
                  </a:txBody>
                  <a:tcPr/>
                </a:tc>
                <a:extLst>
                  <a:ext uri="{0D108BD9-81ED-4DB2-BD59-A6C34878D82A}">
                    <a16:rowId xmlns:a16="http://schemas.microsoft.com/office/drawing/2014/main" val="10009"/>
                  </a:ext>
                </a:extLst>
              </a:tr>
              <a:tr h="1881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dirty="0" smtClean="0">
                          <a:ln>
                            <a:noFill/>
                          </a:ln>
                          <a:effectLst/>
                          <a:uLnTx/>
                          <a:uFillTx/>
                        </a:rPr>
                        <a:t>R</a:t>
                      </a:r>
                      <a:endParaRPr lang="en-US" sz="1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dirty="0" smtClean="0">
                          <a:ln>
                            <a:noFill/>
                          </a:ln>
                          <a:effectLst/>
                          <a:uLnTx/>
                          <a:uFillTx/>
                        </a:rPr>
                        <a:t>read</a:t>
                      </a:r>
                      <a:endParaRPr lang="en-US" sz="1000" dirty="0"/>
                    </a:p>
                  </a:txBody>
                  <a:tcPr/>
                </a:tc>
                <a:tc>
                  <a:txBody>
                    <a:bodyPr/>
                    <a:lstStyle/>
                    <a:p>
                      <a:r>
                        <a:rPr kumimoji="0" lang="en-US" sz="1000" u="none" strike="noStrike" kern="0" cap="none" spc="0" normalizeH="0" baseline="0" noProof="0" dirty="0" smtClean="0">
                          <a:ln>
                            <a:noFill/>
                          </a:ln>
                          <a:effectLst/>
                          <a:uLnTx/>
                          <a:uFillTx/>
                        </a:rPr>
                        <a:t>R IY D</a:t>
                      </a:r>
                      <a:endParaRPr lang="en-US" sz="1000" dirty="0"/>
                    </a:p>
                  </a:txBody>
                  <a:tcPr/>
                </a:tc>
                <a:extLst>
                  <a:ext uri="{0D108BD9-81ED-4DB2-BD59-A6C34878D82A}">
                    <a16:rowId xmlns:a16="http://schemas.microsoft.com/office/drawing/2014/main" val="10010"/>
                  </a:ext>
                </a:extLst>
              </a:tr>
              <a:tr h="188119">
                <a:tc>
                  <a:txBody>
                    <a:bodyPr/>
                    <a:lstStyle/>
                    <a:p>
                      <a:r>
                        <a:rPr kumimoji="0" lang="en-US" sz="1000" u="none" strike="noStrike" kern="0" cap="none" spc="0" normalizeH="0" baseline="0" noProof="0" dirty="0" smtClean="0">
                          <a:ln>
                            <a:noFill/>
                          </a:ln>
                          <a:effectLst/>
                          <a:uLnTx/>
                          <a:uFillTx/>
                        </a:rPr>
                        <a:t>S</a:t>
                      </a:r>
                      <a:endParaRPr lang="en-US" sz="1000" dirty="0"/>
                    </a:p>
                  </a:txBody>
                  <a:tcPr/>
                </a:tc>
                <a:tc>
                  <a:txBody>
                    <a:bodyPr/>
                    <a:lstStyle/>
                    <a:p>
                      <a:r>
                        <a:rPr kumimoji="0" lang="en-US" sz="1000" u="none" strike="noStrike" kern="0" cap="none" spc="0" normalizeH="0" baseline="0" noProof="0" dirty="0" smtClean="0">
                          <a:ln>
                            <a:noFill/>
                          </a:ln>
                          <a:effectLst/>
                          <a:uLnTx/>
                          <a:uFillTx/>
                        </a:rPr>
                        <a:t>sea</a:t>
                      </a:r>
                      <a:endParaRPr lang="en-US" sz="1000" dirty="0"/>
                    </a:p>
                  </a:txBody>
                  <a:tcPr/>
                </a:tc>
                <a:tc>
                  <a:txBody>
                    <a:bodyPr/>
                    <a:lstStyle/>
                    <a:p>
                      <a:r>
                        <a:rPr kumimoji="0" lang="en-US" sz="1000" u="none" strike="noStrike" kern="0" cap="none" spc="0" normalizeH="0" baseline="0" noProof="0" dirty="0" smtClean="0">
                          <a:ln>
                            <a:noFill/>
                          </a:ln>
                          <a:effectLst/>
                          <a:uLnTx/>
                          <a:uFillTx/>
                        </a:rPr>
                        <a:t>S IY</a:t>
                      </a:r>
                      <a:endParaRPr lang="en-US" sz="1000" dirty="0"/>
                    </a:p>
                  </a:txBody>
                  <a:tcPr/>
                </a:tc>
                <a:extLst>
                  <a:ext uri="{0D108BD9-81ED-4DB2-BD59-A6C34878D82A}">
                    <a16:rowId xmlns:a16="http://schemas.microsoft.com/office/drawing/2014/main" val="10011"/>
                  </a:ext>
                </a:extLst>
              </a:tr>
              <a:tr h="188119">
                <a:tc>
                  <a:txBody>
                    <a:bodyPr/>
                    <a:lstStyle/>
                    <a:p>
                      <a:r>
                        <a:rPr kumimoji="0" lang="en-US" sz="1000" u="none" strike="noStrike" kern="0" cap="none" spc="0" normalizeH="0" baseline="0" noProof="0" dirty="0" smtClean="0">
                          <a:ln>
                            <a:noFill/>
                          </a:ln>
                          <a:effectLst/>
                          <a:uLnTx/>
                          <a:uFillTx/>
                        </a:rPr>
                        <a:t>SH</a:t>
                      </a:r>
                      <a:endParaRPr lang="en-US" sz="1000" dirty="0"/>
                    </a:p>
                  </a:txBody>
                  <a:tcPr/>
                </a:tc>
                <a:tc>
                  <a:txBody>
                    <a:bodyPr/>
                    <a:lstStyle/>
                    <a:p>
                      <a:r>
                        <a:rPr kumimoji="0" lang="en-US" sz="1000" u="none" strike="noStrike" kern="0" cap="none" spc="0" normalizeH="0" baseline="0" noProof="0" dirty="0" smtClean="0">
                          <a:ln>
                            <a:noFill/>
                          </a:ln>
                          <a:effectLst/>
                          <a:uLnTx/>
                          <a:uFillTx/>
                        </a:rPr>
                        <a:t>she</a:t>
                      </a:r>
                      <a:endParaRPr lang="en-US" sz="1000" dirty="0"/>
                    </a:p>
                  </a:txBody>
                  <a:tcPr/>
                </a:tc>
                <a:tc>
                  <a:txBody>
                    <a:bodyPr/>
                    <a:lstStyle/>
                    <a:p>
                      <a:r>
                        <a:rPr kumimoji="0" lang="en-US" sz="1000" u="none" strike="noStrike" kern="0" cap="none" spc="0" normalizeH="0" baseline="0" noProof="0" dirty="0" smtClean="0">
                          <a:ln>
                            <a:noFill/>
                          </a:ln>
                          <a:effectLst/>
                          <a:uLnTx/>
                          <a:uFillTx/>
                        </a:rPr>
                        <a:t>SH IY</a:t>
                      </a:r>
                      <a:endParaRPr lang="en-US" sz="1000" dirty="0"/>
                    </a:p>
                  </a:txBody>
                  <a:tcPr/>
                </a:tc>
                <a:extLst>
                  <a:ext uri="{0D108BD9-81ED-4DB2-BD59-A6C34878D82A}">
                    <a16:rowId xmlns:a16="http://schemas.microsoft.com/office/drawing/2014/main" val="10012"/>
                  </a:ext>
                </a:extLst>
              </a:tr>
              <a:tr h="188119">
                <a:tc>
                  <a:txBody>
                    <a:bodyPr/>
                    <a:lstStyle/>
                    <a:p>
                      <a:r>
                        <a:rPr kumimoji="0" lang="en-US" sz="1000" u="none" strike="noStrike" kern="0" cap="none" spc="0" normalizeH="0" baseline="0" noProof="0" dirty="0" smtClean="0">
                          <a:ln>
                            <a:noFill/>
                          </a:ln>
                          <a:effectLst/>
                          <a:uLnTx/>
                          <a:uFillTx/>
                        </a:rPr>
                        <a:t>T</a:t>
                      </a:r>
                      <a:endParaRPr lang="en-US" sz="1000" dirty="0"/>
                    </a:p>
                  </a:txBody>
                  <a:tcPr/>
                </a:tc>
                <a:tc>
                  <a:txBody>
                    <a:bodyPr/>
                    <a:lstStyle/>
                    <a:p>
                      <a:r>
                        <a:rPr kumimoji="0" lang="en-US" sz="1000" u="none" strike="noStrike" kern="0" cap="none" spc="0" normalizeH="0" baseline="0" noProof="0" dirty="0" smtClean="0">
                          <a:ln>
                            <a:noFill/>
                          </a:ln>
                          <a:effectLst/>
                          <a:uLnTx/>
                          <a:uFillTx/>
                        </a:rPr>
                        <a:t>tea</a:t>
                      </a:r>
                      <a:endParaRPr lang="en-US" sz="1000" dirty="0"/>
                    </a:p>
                  </a:txBody>
                  <a:tcPr/>
                </a:tc>
                <a:tc>
                  <a:txBody>
                    <a:bodyPr/>
                    <a:lstStyle/>
                    <a:p>
                      <a:r>
                        <a:rPr kumimoji="0" lang="en-US" sz="1000" u="none" strike="noStrike" kern="0" cap="none" spc="0" normalizeH="0" baseline="0" noProof="0" dirty="0" smtClean="0">
                          <a:ln>
                            <a:noFill/>
                          </a:ln>
                          <a:effectLst/>
                          <a:uLnTx/>
                          <a:uFillTx/>
                        </a:rPr>
                        <a:t>T IY</a:t>
                      </a:r>
                      <a:endParaRPr lang="en-US" sz="1000" dirty="0"/>
                    </a:p>
                  </a:txBody>
                  <a:tcPr/>
                </a:tc>
                <a:extLst>
                  <a:ext uri="{0D108BD9-81ED-4DB2-BD59-A6C34878D82A}">
                    <a16:rowId xmlns:a16="http://schemas.microsoft.com/office/drawing/2014/main" val="10013"/>
                  </a:ext>
                </a:extLst>
              </a:tr>
              <a:tr h="188119">
                <a:tc>
                  <a:txBody>
                    <a:bodyPr/>
                    <a:lstStyle/>
                    <a:p>
                      <a:r>
                        <a:rPr kumimoji="0" lang="en-US" sz="1000" u="none" strike="noStrike" kern="0" cap="none" spc="0" normalizeH="0" baseline="0" noProof="0" dirty="0" smtClean="0">
                          <a:ln>
                            <a:noFill/>
                          </a:ln>
                          <a:effectLst/>
                          <a:uLnTx/>
                          <a:uFillTx/>
                        </a:rPr>
                        <a:t>TH</a:t>
                      </a:r>
                      <a:endParaRPr lang="en-US" sz="1000" dirty="0"/>
                    </a:p>
                  </a:txBody>
                  <a:tcPr/>
                </a:tc>
                <a:tc>
                  <a:txBody>
                    <a:bodyPr/>
                    <a:lstStyle/>
                    <a:p>
                      <a:r>
                        <a:rPr kumimoji="0" lang="en-US" sz="1000" u="none" strike="noStrike" kern="0" cap="none" spc="0" normalizeH="0" baseline="0" noProof="0" dirty="0" smtClean="0">
                          <a:ln>
                            <a:noFill/>
                          </a:ln>
                          <a:effectLst/>
                          <a:uLnTx/>
                          <a:uFillTx/>
                        </a:rPr>
                        <a:t>theta</a:t>
                      </a:r>
                      <a:endParaRPr lang="en-US" sz="1000" dirty="0"/>
                    </a:p>
                  </a:txBody>
                  <a:tcPr/>
                </a:tc>
                <a:tc>
                  <a:txBody>
                    <a:bodyPr/>
                    <a:lstStyle/>
                    <a:p>
                      <a:r>
                        <a:rPr kumimoji="0" lang="en-US" sz="1000" u="none" strike="noStrike" kern="0" cap="none" spc="0" normalizeH="0" baseline="0" noProof="0" dirty="0" smtClean="0">
                          <a:ln>
                            <a:noFill/>
                          </a:ln>
                          <a:effectLst/>
                          <a:uLnTx/>
                          <a:uFillTx/>
                        </a:rPr>
                        <a:t>TH EY T AH</a:t>
                      </a:r>
                      <a:endParaRPr lang="en-US" sz="1000" dirty="0"/>
                    </a:p>
                  </a:txBody>
                  <a:tcPr/>
                </a:tc>
                <a:extLst>
                  <a:ext uri="{0D108BD9-81ED-4DB2-BD59-A6C34878D82A}">
                    <a16:rowId xmlns:a16="http://schemas.microsoft.com/office/drawing/2014/main" val="10014"/>
                  </a:ext>
                </a:extLst>
              </a:tr>
              <a:tr h="188119">
                <a:tc>
                  <a:txBody>
                    <a:bodyPr/>
                    <a:lstStyle/>
                    <a:p>
                      <a:r>
                        <a:rPr kumimoji="0" lang="en-US" sz="1000" u="none" strike="noStrike" kern="0" cap="none" spc="0" normalizeH="0" baseline="0" noProof="0" dirty="0" smtClean="0">
                          <a:ln>
                            <a:noFill/>
                          </a:ln>
                          <a:effectLst/>
                          <a:uLnTx/>
                          <a:uFillTx/>
                        </a:rPr>
                        <a:t>UH</a:t>
                      </a:r>
                      <a:endParaRPr lang="en-US" sz="1000" dirty="0"/>
                    </a:p>
                  </a:txBody>
                  <a:tcPr/>
                </a:tc>
                <a:tc>
                  <a:txBody>
                    <a:bodyPr/>
                    <a:lstStyle/>
                    <a:p>
                      <a:r>
                        <a:rPr kumimoji="0" lang="en-US" sz="1000" u="none" strike="noStrike" kern="0" cap="none" spc="0" normalizeH="0" baseline="0" noProof="0" dirty="0" smtClean="0">
                          <a:ln>
                            <a:noFill/>
                          </a:ln>
                          <a:effectLst/>
                          <a:uLnTx/>
                          <a:uFillTx/>
                        </a:rPr>
                        <a:t>hood</a:t>
                      </a:r>
                      <a:endParaRPr lang="en-US" sz="1000" dirty="0"/>
                    </a:p>
                  </a:txBody>
                  <a:tcPr/>
                </a:tc>
                <a:tc>
                  <a:txBody>
                    <a:bodyPr/>
                    <a:lstStyle/>
                    <a:p>
                      <a:r>
                        <a:rPr kumimoji="0" lang="en-US" sz="1000" u="none" strike="noStrike" kern="0" cap="none" spc="0" normalizeH="0" baseline="0" noProof="0" dirty="0" smtClean="0">
                          <a:ln>
                            <a:noFill/>
                          </a:ln>
                          <a:effectLst/>
                          <a:uLnTx/>
                          <a:uFillTx/>
                        </a:rPr>
                        <a:t>HH UH D</a:t>
                      </a:r>
                      <a:endParaRPr lang="en-US" sz="1000" dirty="0"/>
                    </a:p>
                  </a:txBody>
                  <a:tcPr/>
                </a:tc>
                <a:extLst>
                  <a:ext uri="{0D108BD9-81ED-4DB2-BD59-A6C34878D82A}">
                    <a16:rowId xmlns:a16="http://schemas.microsoft.com/office/drawing/2014/main" val="10015"/>
                  </a:ext>
                </a:extLst>
              </a:tr>
              <a:tr h="188119">
                <a:tc>
                  <a:txBody>
                    <a:bodyPr/>
                    <a:lstStyle/>
                    <a:p>
                      <a:r>
                        <a:rPr kumimoji="0" lang="en-US" sz="1000" u="none" strike="noStrike" kern="0" cap="none" spc="0" normalizeH="0" baseline="0" noProof="0" dirty="0" smtClean="0">
                          <a:ln>
                            <a:noFill/>
                          </a:ln>
                          <a:effectLst/>
                          <a:uLnTx/>
                          <a:uFillTx/>
                        </a:rPr>
                        <a:t>UW</a:t>
                      </a:r>
                      <a:endParaRPr lang="en-US" sz="1000" dirty="0"/>
                    </a:p>
                  </a:txBody>
                  <a:tcPr/>
                </a:tc>
                <a:tc>
                  <a:txBody>
                    <a:bodyPr/>
                    <a:lstStyle/>
                    <a:p>
                      <a:r>
                        <a:rPr kumimoji="0" lang="en-US" sz="1000" u="none" strike="noStrike" kern="0" cap="none" spc="0" normalizeH="0" baseline="0" noProof="0" dirty="0" smtClean="0">
                          <a:ln>
                            <a:noFill/>
                          </a:ln>
                          <a:effectLst/>
                          <a:uLnTx/>
                          <a:uFillTx/>
                        </a:rPr>
                        <a:t>two</a:t>
                      </a:r>
                      <a:endParaRPr lang="en-US" sz="1000" dirty="0"/>
                    </a:p>
                  </a:txBody>
                  <a:tcPr/>
                </a:tc>
                <a:tc>
                  <a:txBody>
                    <a:bodyPr/>
                    <a:lstStyle/>
                    <a:p>
                      <a:r>
                        <a:rPr kumimoji="0" lang="en-US" sz="1000" u="none" strike="noStrike" kern="0" cap="none" spc="0" normalizeH="0" baseline="0" noProof="0" dirty="0" smtClean="0">
                          <a:ln>
                            <a:noFill/>
                          </a:ln>
                          <a:effectLst/>
                          <a:uLnTx/>
                          <a:uFillTx/>
                        </a:rPr>
                        <a:t>T UW</a:t>
                      </a:r>
                      <a:endParaRPr lang="en-US" sz="1000" dirty="0"/>
                    </a:p>
                  </a:txBody>
                  <a:tcPr/>
                </a:tc>
                <a:extLst>
                  <a:ext uri="{0D108BD9-81ED-4DB2-BD59-A6C34878D82A}">
                    <a16:rowId xmlns:a16="http://schemas.microsoft.com/office/drawing/2014/main" val="10016"/>
                  </a:ext>
                </a:extLst>
              </a:tr>
              <a:tr h="188119">
                <a:tc>
                  <a:txBody>
                    <a:bodyPr/>
                    <a:lstStyle/>
                    <a:p>
                      <a:r>
                        <a:rPr kumimoji="0" lang="en-US" sz="1000" b="0" i="0" u="none" strike="noStrike" kern="0" cap="none" spc="0" normalizeH="0" baseline="0" noProof="0" dirty="0" smtClean="0">
                          <a:ln>
                            <a:noFill/>
                          </a:ln>
                          <a:solidFill>
                            <a:schemeClr val="tx1"/>
                          </a:solidFill>
                          <a:effectLst/>
                          <a:uLnTx/>
                          <a:uFillTx/>
                          <a:latin typeface="+mn-lt"/>
                          <a:ea typeface="+mn-ea"/>
                          <a:cs typeface="+mn-cs"/>
                        </a:rPr>
                        <a:t>V</a:t>
                      </a:r>
                      <a:endParaRPr lang="en-US" sz="1000" dirty="0"/>
                    </a:p>
                  </a:txBody>
                  <a:tcPr/>
                </a:tc>
                <a:tc>
                  <a:txBody>
                    <a:bodyPr/>
                    <a:lstStyle/>
                    <a:p>
                      <a:r>
                        <a:rPr kumimoji="0" lang="en-US" sz="1000" b="0" i="0" u="none" strike="noStrike" kern="0" cap="none" spc="0" normalizeH="0" baseline="0" noProof="0" dirty="0" err="1" smtClean="0">
                          <a:ln>
                            <a:noFill/>
                          </a:ln>
                          <a:solidFill>
                            <a:schemeClr val="tx1"/>
                          </a:solidFill>
                          <a:effectLst/>
                          <a:uLnTx/>
                          <a:uFillTx/>
                          <a:latin typeface="+mn-lt"/>
                          <a:ea typeface="+mn-ea"/>
                          <a:cs typeface="+mn-cs"/>
                        </a:rPr>
                        <a:t>vee</a:t>
                      </a:r>
                      <a:endParaRPr lang="en-US" sz="1000" dirty="0"/>
                    </a:p>
                  </a:txBody>
                  <a:tcPr/>
                </a:tc>
                <a:tc>
                  <a:txBody>
                    <a:bodyPr/>
                    <a:lstStyle/>
                    <a:p>
                      <a:r>
                        <a:rPr kumimoji="0" lang="en-US" sz="1000" b="0" i="0" u="none" strike="noStrike" kern="0" cap="none" spc="0" normalizeH="0" baseline="0" noProof="0" dirty="0" smtClean="0">
                          <a:ln>
                            <a:noFill/>
                          </a:ln>
                          <a:solidFill>
                            <a:schemeClr val="tx1"/>
                          </a:solidFill>
                          <a:effectLst/>
                          <a:uLnTx/>
                          <a:uFillTx/>
                          <a:latin typeface="+mn-lt"/>
                          <a:ea typeface="+mn-ea"/>
                          <a:cs typeface="+mn-cs"/>
                        </a:rPr>
                        <a:t>V IY</a:t>
                      </a:r>
                      <a:endParaRPr lang="en-US" sz="1000" dirty="0"/>
                    </a:p>
                  </a:txBody>
                  <a:tcPr/>
                </a:tc>
                <a:extLst>
                  <a:ext uri="{0D108BD9-81ED-4DB2-BD59-A6C34878D82A}">
                    <a16:rowId xmlns:a16="http://schemas.microsoft.com/office/drawing/2014/main" val="10017"/>
                  </a:ext>
                </a:extLst>
              </a:tr>
              <a:tr h="188119">
                <a:tc>
                  <a:txBody>
                    <a:bodyPr/>
                    <a:lstStyle/>
                    <a:p>
                      <a:r>
                        <a:rPr kumimoji="0" lang="en-US" sz="1000" b="0" i="0" u="none" strike="noStrike" kern="0" cap="none" spc="0" normalizeH="0" baseline="0" noProof="0" dirty="0" smtClean="0">
                          <a:ln>
                            <a:noFill/>
                          </a:ln>
                          <a:solidFill>
                            <a:schemeClr val="tx1"/>
                          </a:solidFill>
                          <a:effectLst/>
                          <a:uLnTx/>
                          <a:uFillTx/>
                          <a:latin typeface="+mn-lt"/>
                          <a:ea typeface="+mn-ea"/>
                          <a:cs typeface="+mn-cs"/>
                        </a:rPr>
                        <a:t>W</a:t>
                      </a:r>
                      <a:endParaRPr lang="en-US" sz="1000" dirty="0"/>
                    </a:p>
                  </a:txBody>
                  <a:tcPr/>
                </a:tc>
                <a:tc>
                  <a:txBody>
                    <a:bodyPr/>
                    <a:lstStyle/>
                    <a:p>
                      <a:r>
                        <a:rPr kumimoji="0" lang="en-US" sz="1000" b="0" i="0" u="none" strike="noStrike" kern="0" cap="none" spc="0" normalizeH="0" baseline="0" noProof="0" dirty="0" smtClean="0">
                          <a:ln>
                            <a:noFill/>
                          </a:ln>
                          <a:solidFill>
                            <a:schemeClr val="tx1"/>
                          </a:solidFill>
                          <a:effectLst/>
                          <a:uLnTx/>
                          <a:uFillTx/>
                          <a:latin typeface="+mn-lt"/>
                          <a:ea typeface="+mn-ea"/>
                          <a:cs typeface="+mn-cs"/>
                        </a:rPr>
                        <a:t>we</a:t>
                      </a:r>
                      <a:endParaRPr lang="en-US" sz="1000" dirty="0"/>
                    </a:p>
                  </a:txBody>
                  <a:tcPr/>
                </a:tc>
                <a:tc>
                  <a:txBody>
                    <a:bodyPr/>
                    <a:lstStyle/>
                    <a:p>
                      <a:r>
                        <a:rPr kumimoji="0" lang="en-US" sz="1000" b="0" i="0" u="none" strike="noStrike" kern="0" cap="none" spc="0" normalizeH="0" baseline="0" noProof="0" dirty="0" smtClean="0">
                          <a:ln>
                            <a:noFill/>
                          </a:ln>
                          <a:solidFill>
                            <a:schemeClr val="tx1"/>
                          </a:solidFill>
                          <a:effectLst/>
                          <a:uLnTx/>
                          <a:uFillTx/>
                          <a:latin typeface="+mn-lt"/>
                          <a:ea typeface="+mn-ea"/>
                          <a:cs typeface="+mn-cs"/>
                        </a:rPr>
                        <a:t>W IY</a:t>
                      </a:r>
                      <a:endParaRPr lang="en-US" sz="1000" dirty="0"/>
                    </a:p>
                  </a:txBody>
                  <a:tcPr/>
                </a:tc>
                <a:extLst>
                  <a:ext uri="{0D108BD9-81ED-4DB2-BD59-A6C34878D82A}">
                    <a16:rowId xmlns:a16="http://schemas.microsoft.com/office/drawing/2014/main" val="10018"/>
                  </a:ext>
                </a:extLst>
              </a:tr>
              <a:tr h="188119">
                <a:tc>
                  <a:txBody>
                    <a:bodyPr/>
                    <a:lstStyle/>
                    <a:p>
                      <a:r>
                        <a:rPr kumimoji="0" lang="en-US" sz="1000" b="0" i="0" u="none" strike="noStrike" kern="0" cap="none" spc="0" normalizeH="0" baseline="0" noProof="0" dirty="0" smtClean="0">
                          <a:ln>
                            <a:noFill/>
                          </a:ln>
                          <a:solidFill>
                            <a:schemeClr val="tx1"/>
                          </a:solidFill>
                          <a:effectLst/>
                          <a:uLnTx/>
                          <a:uFillTx/>
                          <a:latin typeface="+mn-lt"/>
                          <a:ea typeface="+mn-ea"/>
                          <a:cs typeface="+mn-cs"/>
                        </a:rPr>
                        <a:t>Y</a:t>
                      </a:r>
                      <a:endParaRPr lang="en-US" sz="1000" dirty="0"/>
                    </a:p>
                  </a:txBody>
                  <a:tcPr/>
                </a:tc>
                <a:tc>
                  <a:txBody>
                    <a:bodyPr/>
                    <a:lstStyle/>
                    <a:p>
                      <a:r>
                        <a:rPr kumimoji="0" lang="en-US" sz="1000" b="0" i="0" u="none" strike="noStrike" kern="0" cap="none" spc="0" normalizeH="0" baseline="0" noProof="0" dirty="0" smtClean="0">
                          <a:ln>
                            <a:noFill/>
                          </a:ln>
                          <a:solidFill>
                            <a:schemeClr val="tx1"/>
                          </a:solidFill>
                          <a:effectLst/>
                          <a:uLnTx/>
                          <a:uFillTx/>
                          <a:latin typeface="+mn-lt"/>
                          <a:ea typeface="+mn-ea"/>
                          <a:cs typeface="+mn-cs"/>
                        </a:rPr>
                        <a:t>yield</a:t>
                      </a:r>
                      <a:endParaRPr lang="en-US" sz="1000" dirty="0"/>
                    </a:p>
                  </a:txBody>
                  <a:tcPr/>
                </a:tc>
                <a:tc>
                  <a:txBody>
                    <a:bodyPr/>
                    <a:lstStyle/>
                    <a:p>
                      <a:r>
                        <a:rPr kumimoji="0" lang="en-US" sz="1000" b="0" i="0" u="none" strike="noStrike" kern="0" cap="none" spc="0" normalizeH="0" baseline="0" noProof="0" dirty="0" smtClean="0">
                          <a:ln>
                            <a:noFill/>
                          </a:ln>
                          <a:solidFill>
                            <a:schemeClr val="tx1"/>
                          </a:solidFill>
                          <a:effectLst/>
                          <a:uLnTx/>
                          <a:uFillTx/>
                          <a:latin typeface="+mn-lt"/>
                          <a:ea typeface="+mn-ea"/>
                          <a:cs typeface="+mn-cs"/>
                        </a:rPr>
                        <a:t>Y IY L D</a:t>
                      </a:r>
                      <a:endParaRPr lang="en-US" sz="1000" dirty="0"/>
                    </a:p>
                  </a:txBody>
                  <a:tcPr/>
                </a:tc>
                <a:extLst>
                  <a:ext uri="{0D108BD9-81ED-4DB2-BD59-A6C34878D82A}">
                    <a16:rowId xmlns:a16="http://schemas.microsoft.com/office/drawing/2014/main" val="10019"/>
                  </a:ext>
                </a:extLst>
              </a:tr>
              <a:tr h="188119">
                <a:tc>
                  <a:txBody>
                    <a:bodyPr/>
                    <a:lstStyle/>
                    <a:p>
                      <a:r>
                        <a:rPr kumimoji="0" lang="en-US" sz="1000" b="0" i="0" u="none" strike="noStrike" kern="0" cap="none" spc="0" normalizeH="0" baseline="0" noProof="0" dirty="0" smtClean="0">
                          <a:ln>
                            <a:noFill/>
                          </a:ln>
                          <a:solidFill>
                            <a:schemeClr val="tx1"/>
                          </a:solidFill>
                          <a:effectLst/>
                          <a:uLnTx/>
                          <a:uFillTx/>
                          <a:latin typeface="+mn-lt"/>
                          <a:ea typeface="+mn-ea"/>
                          <a:cs typeface="+mn-cs"/>
                        </a:rPr>
                        <a:t>Z</a:t>
                      </a:r>
                      <a:endParaRPr lang="en-US" sz="1000" dirty="0"/>
                    </a:p>
                  </a:txBody>
                  <a:tcPr/>
                </a:tc>
                <a:tc>
                  <a:txBody>
                    <a:bodyPr/>
                    <a:lstStyle/>
                    <a:p>
                      <a:r>
                        <a:rPr kumimoji="0" lang="en-US" sz="1000" b="0" i="0" u="none" strike="noStrike" kern="0" cap="none" spc="0" normalizeH="0" baseline="0" noProof="0" dirty="0" smtClean="0">
                          <a:ln>
                            <a:noFill/>
                          </a:ln>
                          <a:solidFill>
                            <a:schemeClr val="tx1"/>
                          </a:solidFill>
                          <a:effectLst/>
                          <a:uLnTx/>
                          <a:uFillTx/>
                          <a:latin typeface="+mn-lt"/>
                          <a:ea typeface="+mn-ea"/>
                          <a:cs typeface="+mn-cs"/>
                        </a:rPr>
                        <a:t>zee</a:t>
                      </a:r>
                      <a:endParaRPr lang="en-US" sz="1000" dirty="0"/>
                    </a:p>
                  </a:txBody>
                  <a:tcPr/>
                </a:tc>
                <a:tc>
                  <a:txBody>
                    <a:bodyPr/>
                    <a:lstStyle/>
                    <a:p>
                      <a:r>
                        <a:rPr kumimoji="0" lang="en-US" sz="1000" b="0" i="0" u="none" strike="noStrike" kern="0" cap="none" spc="0" normalizeH="0" baseline="0" noProof="0" dirty="0" smtClean="0">
                          <a:ln>
                            <a:noFill/>
                          </a:ln>
                          <a:solidFill>
                            <a:schemeClr val="tx1"/>
                          </a:solidFill>
                          <a:effectLst/>
                          <a:uLnTx/>
                          <a:uFillTx/>
                          <a:latin typeface="+mn-lt"/>
                          <a:ea typeface="+mn-ea"/>
                          <a:cs typeface="+mn-cs"/>
                        </a:rPr>
                        <a:t>Z IY</a:t>
                      </a:r>
                      <a:endParaRPr lang="en-US" sz="1000" dirty="0"/>
                    </a:p>
                  </a:txBody>
                  <a:tcPr/>
                </a:tc>
                <a:extLst>
                  <a:ext uri="{0D108BD9-81ED-4DB2-BD59-A6C34878D82A}">
                    <a16:rowId xmlns:a16="http://schemas.microsoft.com/office/drawing/2014/main" val="10020"/>
                  </a:ext>
                </a:extLst>
              </a:tr>
              <a:tr h="188119">
                <a:tc>
                  <a:txBody>
                    <a:bodyPr/>
                    <a:lstStyle/>
                    <a:p>
                      <a:r>
                        <a:rPr kumimoji="0" lang="en-US" sz="1000" b="0" i="0" u="none" strike="noStrike" kern="0" cap="none" spc="0" normalizeH="0" baseline="0" noProof="0" dirty="0" smtClean="0">
                          <a:ln>
                            <a:noFill/>
                          </a:ln>
                          <a:solidFill>
                            <a:schemeClr val="tx1"/>
                          </a:solidFill>
                          <a:effectLst/>
                          <a:uLnTx/>
                          <a:uFillTx/>
                          <a:latin typeface="+mn-lt"/>
                          <a:ea typeface="+mn-ea"/>
                          <a:cs typeface="+mn-cs"/>
                        </a:rPr>
                        <a:t>ZH</a:t>
                      </a:r>
                      <a:endParaRPr lang="en-US" sz="1000" dirty="0"/>
                    </a:p>
                  </a:txBody>
                  <a:tcPr/>
                </a:tc>
                <a:tc>
                  <a:txBody>
                    <a:bodyPr/>
                    <a:lstStyle/>
                    <a:p>
                      <a:r>
                        <a:rPr kumimoji="0" lang="en-US" sz="1000" b="0" i="0" u="none" strike="noStrike" kern="0" cap="none" spc="0" normalizeH="0" baseline="0" noProof="0" dirty="0" smtClean="0">
                          <a:ln>
                            <a:noFill/>
                          </a:ln>
                          <a:solidFill>
                            <a:schemeClr val="tx1"/>
                          </a:solidFill>
                          <a:effectLst/>
                          <a:uLnTx/>
                          <a:uFillTx/>
                          <a:latin typeface="+mn-lt"/>
                          <a:ea typeface="+mn-ea"/>
                          <a:cs typeface="+mn-cs"/>
                        </a:rPr>
                        <a:t>seizure</a:t>
                      </a:r>
                      <a:endParaRPr lang="en-US" sz="1000" dirty="0"/>
                    </a:p>
                  </a:txBody>
                  <a:tcPr/>
                </a:tc>
                <a:tc>
                  <a:txBody>
                    <a:bodyPr/>
                    <a:lstStyle/>
                    <a:p>
                      <a:r>
                        <a:rPr kumimoji="0" lang="en-US" sz="1000" b="0" i="0" u="none" strike="noStrike" kern="0" cap="none" spc="0" normalizeH="0" baseline="0" noProof="0" dirty="0" smtClean="0">
                          <a:ln>
                            <a:noFill/>
                          </a:ln>
                          <a:solidFill>
                            <a:schemeClr val="tx1"/>
                          </a:solidFill>
                          <a:effectLst/>
                          <a:uLnTx/>
                          <a:uFillTx/>
                          <a:latin typeface="+mn-lt"/>
                          <a:ea typeface="+mn-ea"/>
                          <a:cs typeface="+mn-cs"/>
                        </a:rPr>
                        <a:t>S IY ZH ER</a:t>
                      </a:r>
                      <a:endParaRPr lang="en-US" sz="1000" dirty="0"/>
                    </a:p>
                  </a:txBody>
                  <a:tcPr/>
                </a:tc>
                <a:extLst>
                  <a:ext uri="{0D108BD9-81ED-4DB2-BD59-A6C34878D82A}">
                    <a16:rowId xmlns:a16="http://schemas.microsoft.com/office/drawing/2014/main" val="10021"/>
                  </a:ext>
                </a:extLst>
              </a:tr>
            </a:tbl>
          </a:graphicData>
        </a:graphic>
      </p:graphicFrame>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Date Placeholder 3"/>
          <p:cNvSpPr>
            <a:spLocks noGrp="1"/>
          </p:cNvSpPr>
          <p:nvPr>
            <p:ph type="dt" sz="quarter" idx="10"/>
          </p:nvPr>
        </p:nvSpPr>
        <p:spPr>
          <a:noFill/>
        </p:spPr>
        <p:txBody>
          <a:bodyPr/>
          <a:lstStyle/>
          <a:p>
            <a:fld id="{3212943C-EC21-4F14-BD98-B126A7E128E4}" type="datetime3">
              <a:rPr lang="en-US" smtClean="0"/>
              <a:pPr/>
              <a:t>17 January 2019</a:t>
            </a:fld>
            <a:endParaRPr lang="en-US" smtClean="0"/>
          </a:p>
        </p:txBody>
      </p:sp>
      <p:sp>
        <p:nvSpPr>
          <p:cNvPr id="7172" name="Footer Placeholder 4"/>
          <p:cNvSpPr>
            <a:spLocks noGrp="1"/>
          </p:cNvSpPr>
          <p:nvPr>
            <p:ph type="ftr" sz="quarter" idx="11"/>
          </p:nvPr>
        </p:nvSpPr>
        <p:spPr>
          <a:noFill/>
        </p:spPr>
        <p:txBody>
          <a:bodyPr/>
          <a:lstStyle/>
          <a:p>
            <a:r>
              <a:rPr lang="en-US" smtClean="0"/>
              <a:t>Veton Këpuska</a:t>
            </a:r>
          </a:p>
        </p:txBody>
      </p:sp>
      <p:sp>
        <p:nvSpPr>
          <p:cNvPr id="7173" name="Slide Number Placeholder 5"/>
          <p:cNvSpPr>
            <a:spLocks noGrp="1"/>
          </p:cNvSpPr>
          <p:nvPr>
            <p:ph type="sldNum" sz="quarter" idx="12"/>
          </p:nvPr>
        </p:nvSpPr>
        <p:spPr>
          <a:noFill/>
        </p:spPr>
        <p:txBody>
          <a:bodyPr/>
          <a:lstStyle/>
          <a:p>
            <a:fld id="{E2B5B856-B82E-46A0-840D-D1C31CEE1877}" type="slidenum">
              <a:rPr lang="en-US" smtClean="0"/>
              <a:pPr/>
              <a:t>70</a:t>
            </a:fld>
            <a:endParaRPr lang="en-US" smtClean="0"/>
          </a:p>
        </p:txBody>
      </p:sp>
      <p:sp>
        <p:nvSpPr>
          <p:cNvPr id="7174" name="Rectangle 2"/>
          <p:cNvSpPr>
            <a:spLocks noGrp="1" noChangeArrowheads="1"/>
          </p:cNvSpPr>
          <p:nvPr>
            <p:ph type="title"/>
          </p:nvPr>
        </p:nvSpPr>
        <p:spPr/>
        <p:txBody>
          <a:bodyPr/>
          <a:lstStyle/>
          <a:p>
            <a:pPr eaLnBrk="1" hangingPunct="1"/>
            <a:r>
              <a:rPr lang="en-US" sz="3400" b="1" smtClean="0">
                <a:solidFill>
                  <a:srgbClr val="0000FF"/>
                </a:solidFill>
              </a:rPr>
              <a:t>Sound Propagation in the Concatenated Tube Model</a:t>
            </a:r>
          </a:p>
        </p:txBody>
      </p:sp>
      <p:sp>
        <p:nvSpPr>
          <p:cNvPr id="7175" name="Rectangle 3"/>
          <p:cNvSpPr>
            <a:spLocks noGrp="1" noChangeArrowheads="1"/>
          </p:cNvSpPr>
          <p:nvPr>
            <p:ph type="body" idx="1"/>
          </p:nvPr>
        </p:nvSpPr>
        <p:spPr/>
        <p:txBody>
          <a:bodyPr/>
          <a:lstStyle/>
          <a:p>
            <a:pPr eaLnBrk="1" hangingPunct="1"/>
            <a:r>
              <a:rPr lang="en-US" sz="2000" smtClean="0"/>
              <a:t>Boundary conditions:</a:t>
            </a:r>
          </a:p>
          <a:p>
            <a:pPr eaLnBrk="1" hangingPunct="1"/>
            <a:r>
              <a:rPr lang="en-US" sz="2000" smtClean="0"/>
              <a:t>Physical principle of continuity:</a:t>
            </a:r>
          </a:p>
          <a:p>
            <a:pPr lvl="1" eaLnBrk="1" hangingPunct="1"/>
            <a:r>
              <a:rPr lang="en-US" sz="1800" smtClean="0"/>
              <a:t>Pressure and volume velocity must be continuous both in time and in space everywhere in the system:</a:t>
            </a:r>
          </a:p>
          <a:p>
            <a:pPr eaLnBrk="1" hangingPunct="1"/>
            <a:r>
              <a:rPr lang="en-US" sz="2000" smtClean="0"/>
              <a:t>At k’th/(k+1)’st junction we have: </a:t>
            </a:r>
          </a:p>
        </p:txBody>
      </p:sp>
      <p:graphicFrame>
        <p:nvGraphicFramePr>
          <p:cNvPr id="7170" name="Object 7"/>
          <p:cNvGraphicFramePr>
            <a:graphicFrameLocks noGrp="1" noChangeAspect="1"/>
          </p:cNvGraphicFramePr>
          <p:nvPr>
            <p:ph sz="half" idx="4294967295"/>
          </p:nvPr>
        </p:nvGraphicFramePr>
        <p:xfrm>
          <a:off x="5446713" y="4164013"/>
          <a:ext cx="2628900" cy="1100137"/>
        </p:xfrm>
        <a:graphic>
          <a:graphicData uri="http://schemas.openxmlformats.org/presentationml/2006/ole">
            <mc:AlternateContent xmlns:mc="http://schemas.openxmlformats.org/markup-compatibility/2006">
              <mc:Choice xmlns:v="urn:schemas-microsoft-com:vml" Requires="v">
                <p:oleObj spid="_x0000_s7218" name="Equation" r:id="rId3" imgW="1091880" imgH="457200" progId="Equation.3">
                  <p:embed/>
                </p:oleObj>
              </mc:Choice>
              <mc:Fallback>
                <p:oleObj name="Equation" r:id="rId3" imgW="1091880" imgH="4572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6713" y="4164013"/>
                        <a:ext cx="2628900" cy="1100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176" name="Picture 9"/>
          <p:cNvPicPr>
            <a:picLocks noChangeAspect="1" noChangeArrowheads="1"/>
          </p:cNvPicPr>
          <p:nvPr/>
        </p:nvPicPr>
        <p:blipFill>
          <a:blip r:embed="rId5" cstate="print"/>
          <a:srcRect/>
          <a:stretch>
            <a:fillRect/>
          </a:stretch>
        </p:blipFill>
        <p:spPr bwMode="auto">
          <a:xfrm>
            <a:off x="681038" y="3290888"/>
            <a:ext cx="4543425" cy="2828925"/>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Date Placeholder 3"/>
          <p:cNvSpPr>
            <a:spLocks noGrp="1"/>
          </p:cNvSpPr>
          <p:nvPr>
            <p:ph type="dt" sz="quarter" idx="10"/>
          </p:nvPr>
        </p:nvSpPr>
        <p:spPr>
          <a:noFill/>
        </p:spPr>
        <p:txBody>
          <a:bodyPr/>
          <a:lstStyle/>
          <a:p>
            <a:fld id="{FE36E3F1-E65D-417E-BAA2-B040289BC5A8}" type="datetime3">
              <a:rPr lang="en-US" smtClean="0"/>
              <a:pPr/>
              <a:t>17 January 2019</a:t>
            </a:fld>
            <a:endParaRPr lang="en-US" smtClean="0"/>
          </a:p>
        </p:txBody>
      </p:sp>
      <p:sp>
        <p:nvSpPr>
          <p:cNvPr id="48131" name="Footer Placeholder 4"/>
          <p:cNvSpPr>
            <a:spLocks noGrp="1"/>
          </p:cNvSpPr>
          <p:nvPr>
            <p:ph type="ftr" sz="quarter" idx="11"/>
          </p:nvPr>
        </p:nvSpPr>
        <p:spPr>
          <a:noFill/>
        </p:spPr>
        <p:txBody>
          <a:bodyPr/>
          <a:lstStyle/>
          <a:p>
            <a:r>
              <a:rPr lang="en-US" smtClean="0"/>
              <a:t>Veton Këpuska</a:t>
            </a:r>
          </a:p>
        </p:txBody>
      </p:sp>
      <p:sp>
        <p:nvSpPr>
          <p:cNvPr id="48132" name="Slide Number Placeholder 5"/>
          <p:cNvSpPr>
            <a:spLocks noGrp="1"/>
          </p:cNvSpPr>
          <p:nvPr>
            <p:ph type="sldNum" sz="quarter" idx="12"/>
          </p:nvPr>
        </p:nvSpPr>
        <p:spPr>
          <a:noFill/>
        </p:spPr>
        <p:txBody>
          <a:bodyPr/>
          <a:lstStyle/>
          <a:p>
            <a:fld id="{FF1ACD3D-C479-4E0A-95CC-FB1122A1A650}" type="slidenum">
              <a:rPr lang="en-US" smtClean="0"/>
              <a:pPr/>
              <a:t>71</a:t>
            </a:fld>
            <a:endParaRPr lang="en-US" smtClean="0"/>
          </a:p>
        </p:txBody>
      </p:sp>
      <p:sp>
        <p:nvSpPr>
          <p:cNvPr id="48133" name="Rectangle 2"/>
          <p:cNvSpPr>
            <a:spLocks noGrp="1" noChangeArrowheads="1"/>
          </p:cNvSpPr>
          <p:nvPr>
            <p:ph type="title"/>
          </p:nvPr>
        </p:nvSpPr>
        <p:spPr/>
        <p:txBody>
          <a:bodyPr/>
          <a:lstStyle/>
          <a:p>
            <a:pPr eaLnBrk="1" hangingPunct="1"/>
            <a:r>
              <a:rPr lang="en-US" sz="3400" b="1" smtClean="0">
                <a:solidFill>
                  <a:srgbClr val="0000FF"/>
                </a:solidFill>
              </a:rPr>
              <a:t>Update Expression at Tube Boundaries</a:t>
            </a:r>
            <a:r>
              <a:rPr lang="en-US" sz="3400" b="1" smtClean="0"/>
              <a:t> </a:t>
            </a:r>
            <a:endParaRPr lang="en-US" sz="3400" smtClean="0"/>
          </a:p>
        </p:txBody>
      </p:sp>
      <p:sp>
        <p:nvSpPr>
          <p:cNvPr id="48134" name="Rectangle 3"/>
          <p:cNvSpPr>
            <a:spLocks noGrp="1" noChangeArrowheads="1"/>
          </p:cNvSpPr>
          <p:nvPr>
            <p:ph type="body" idx="1"/>
          </p:nvPr>
        </p:nvSpPr>
        <p:spPr/>
        <p:txBody>
          <a:bodyPr/>
          <a:lstStyle/>
          <a:p>
            <a:pPr eaLnBrk="1" hangingPunct="1"/>
            <a:r>
              <a:rPr lang="en-US" sz="1600" dirty="0" smtClean="0"/>
              <a:t>We can solve updated expressions using continuity constraints at tube boundaries e.g., </a:t>
            </a:r>
            <a:r>
              <a:rPr lang="en-US" sz="1600" i="1" dirty="0" err="1" smtClean="0"/>
              <a:t>p</a:t>
            </a:r>
            <a:r>
              <a:rPr lang="en-US" sz="1600" i="1" baseline="-25000" dirty="0" err="1" smtClean="0"/>
              <a:t>k</a:t>
            </a:r>
            <a:r>
              <a:rPr lang="en-US" sz="1600" dirty="0" smtClean="0"/>
              <a:t>(</a:t>
            </a:r>
            <a:r>
              <a:rPr lang="en-US" sz="1600" dirty="0" err="1" smtClean="0"/>
              <a:t>Δ</a:t>
            </a:r>
            <a:r>
              <a:rPr lang="en-US" sz="1600" i="1" dirty="0" err="1" smtClean="0"/>
              <a:t>x,t</a:t>
            </a:r>
            <a:r>
              <a:rPr lang="en-US" sz="1600" dirty="0" smtClean="0"/>
              <a:t>)= </a:t>
            </a:r>
            <a:r>
              <a:rPr lang="en-US" sz="1600" i="1" dirty="0" smtClean="0"/>
              <a:t>p</a:t>
            </a:r>
            <a:r>
              <a:rPr lang="en-US" sz="1600" i="1" baseline="-25000" dirty="0" smtClean="0"/>
              <a:t>k</a:t>
            </a:r>
            <a:r>
              <a:rPr lang="en-US" sz="1600" baseline="-25000" dirty="0" smtClean="0"/>
              <a:t>+1</a:t>
            </a:r>
            <a:r>
              <a:rPr lang="en-US" sz="1600" dirty="0" smtClean="0"/>
              <a:t>(0</a:t>
            </a:r>
            <a:r>
              <a:rPr lang="en-US" sz="1600" i="1" dirty="0" smtClean="0"/>
              <a:t>,t</a:t>
            </a:r>
            <a:r>
              <a:rPr lang="en-US" sz="1600" dirty="0" smtClean="0"/>
              <a:t>),and </a:t>
            </a:r>
            <a:r>
              <a:rPr lang="en-US" sz="1600" i="1" dirty="0" err="1" smtClean="0"/>
              <a:t>U</a:t>
            </a:r>
            <a:r>
              <a:rPr lang="en-US" sz="1600" i="1" baseline="-25000" dirty="0" err="1" smtClean="0"/>
              <a:t>k</a:t>
            </a:r>
            <a:r>
              <a:rPr lang="en-US" sz="1600" dirty="0" smtClean="0"/>
              <a:t>(</a:t>
            </a:r>
            <a:r>
              <a:rPr lang="en-US" sz="1600" dirty="0" err="1" smtClean="0"/>
              <a:t>Δ</a:t>
            </a:r>
            <a:r>
              <a:rPr lang="en-US" sz="1600" i="1" dirty="0" err="1" smtClean="0"/>
              <a:t>x,t</a:t>
            </a:r>
            <a:r>
              <a:rPr lang="en-US" sz="1600" dirty="0" smtClean="0"/>
              <a:t>)= </a:t>
            </a:r>
            <a:r>
              <a:rPr lang="en-US" sz="1600" i="1" dirty="0" smtClean="0"/>
              <a:t>U</a:t>
            </a:r>
            <a:r>
              <a:rPr lang="en-US" sz="1600" i="1" baseline="-25000" dirty="0" smtClean="0"/>
              <a:t>k</a:t>
            </a:r>
            <a:r>
              <a:rPr lang="en-US" sz="1600" baseline="-25000" dirty="0" smtClean="0"/>
              <a:t>+1</a:t>
            </a:r>
            <a:r>
              <a:rPr lang="en-US" sz="1600" dirty="0" smtClean="0"/>
              <a:t>(0</a:t>
            </a:r>
            <a:r>
              <a:rPr lang="en-US" sz="1600" i="1" dirty="0" smtClean="0"/>
              <a:t>,t</a:t>
            </a:r>
            <a:r>
              <a:rPr lang="en-US" sz="1600" dirty="0" smtClean="0"/>
              <a:t>) </a:t>
            </a:r>
          </a:p>
        </p:txBody>
      </p:sp>
      <p:pic>
        <p:nvPicPr>
          <p:cNvPr id="48135" name="Picture 4"/>
          <p:cNvPicPr>
            <a:picLocks noChangeAspect="1" noChangeArrowheads="1"/>
          </p:cNvPicPr>
          <p:nvPr/>
        </p:nvPicPr>
        <p:blipFill>
          <a:blip r:embed="rId2" cstate="print"/>
          <a:srcRect/>
          <a:stretch>
            <a:fillRect/>
          </a:stretch>
        </p:blipFill>
        <p:spPr bwMode="auto">
          <a:xfrm>
            <a:off x="2090738" y="2243138"/>
            <a:ext cx="5181600" cy="3876675"/>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Date Placeholder 3"/>
          <p:cNvSpPr>
            <a:spLocks noGrp="1"/>
          </p:cNvSpPr>
          <p:nvPr>
            <p:ph type="dt" sz="quarter" idx="10"/>
          </p:nvPr>
        </p:nvSpPr>
        <p:spPr>
          <a:noFill/>
        </p:spPr>
        <p:txBody>
          <a:bodyPr/>
          <a:lstStyle/>
          <a:p>
            <a:fld id="{1BF4370B-9103-4ADA-8AAB-04C7EA33337F}" type="datetime3">
              <a:rPr lang="en-US" smtClean="0"/>
              <a:pPr/>
              <a:t>17 January 2019</a:t>
            </a:fld>
            <a:endParaRPr lang="en-US" smtClean="0"/>
          </a:p>
        </p:txBody>
      </p:sp>
      <p:sp>
        <p:nvSpPr>
          <p:cNvPr id="49155" name="Footer Placeholder 4"/>
          <p:cNvSpPr>
            <a:spLocks noGrp="1"/>
          </p:cNvSpPr>
          <p:nvPr>
            <p:ph type="ftr" sz="quarter" idx="11"/>
          </p:nvPr>
        </p:nvSpPr>
        <p:spPr>
          <a:noFill/>
        </p:spPr>
        <p:txBody>
          <a:bodyPr/>
          <a:lstStyle/>
          <a:p>
            <a:r>
              <a:rPr lang="en-US" smtClean="0"/>
              <a:t>Veton Këpuska</a:t>
            </a:r>
          </a:p>
        </p:txBody>
      </p:sp>
      <p:sp>
        <p:nvSpPr>
          <p:cNvPr id="49156" name="Slide Number Placeholder 5"/>
          <p:cNvSpPr>
            <a:spLocks noGrp="1"/>
          </p:cNvSpPr>
          <p:nvPr>
            <p:ph type="sldNum" sz="quarter" idx="12"/>
          </p:nvPr>
        </p:nvSpPr>
        <p:spPr>
          <a:noFill/>
        </p:spPr>
        <p:txBody>
          <a:bodyPr/>
          <a:lstStyle/>
          <a:p>
            <a:fld id="{9E11199B-31E0-4860-B1B8-69BAB69C5115}" type="slidenum">
              <a:rPr lang="en-US" smtClean="0"/>
              <a:pPr/>
              <a:t>72</a:t>
            </a:fld>
            <a:endParaRPr lang="en-US" smtClean="0"/>
          </a:p>
        </p:txBody>
      </p:sp>
      <p:sp>
        <p:nvSpPr>
          <p:cNvPr id="49157" name="Rectangle 2"/>
          <p:cNvSpPr>
            <a:spLocks noGrp="1" noChangeArrowheads="1"/>
          </p:cNvSpPr>
          <p:nvPr>
            <p:ph type="title"/>
          </p:nvPr>
        </p:nvSpPr>
        <p:spPr/>
        <p:txBody>
          <a:bodyPr/>
          <a:lstStyle/>
          <a:p>
            <a:pPr eaLnBrk="1" hangingPunct="1"/>
            <a:r>
              <a:rPr lang="en-US" sz="3400" b="1" smtClean="0">
                <a:solidFill>
                  <a:srgbClr val="0000FF"/>
                </a:solidFill>
              </a:rPr>
              <a:t>Digital Model of Multi-Tube Vocal Tract</a:t>
            </a:r>
            <a:r>
              <a:rPr lang="en-US" sz="3400" b="1" smtClean="0"/>
              <a:t> </a:t>
            </a:r>
            <a:endParaRPr lang="en-US" sz="3400" smtClean="0"/>
          </a:p>
        </p:txBody>
      </p:sp>
      <p:sp>
        <p:nvSpPr>
          <p:cNvPr id="49158" name="Rectangle 3"/>
          <p:cNvSpPr>
            <a:spLocks noGrp="1" noChangeArrowheads="1"/>
          </p:cNvSpPr>
          <p:nvPr>
            <p:ph type="body" idx="1"/>
          </p:nvPr>
        </p:nvSpPr>
        <p:spPr/>
        <p:txBody>
          <a:bodyPr/>
          <a:lstStyle/>
          <a:p>
            <a:pPr eaLnBrk="1" hangingPunct="1"/>
            <a:r>
              <a:rPr lang="en-US" sz="1800" smtClean="0"/>
              <a:t>Updates at tube boundaries occur synchronously every 2</a:t>
            </a:r>
            <a:r>
              <a:rPr lang="en-US" sz="1800" i="1" smtClean="0">
                <a:sym typeface="Symbol" pitchFamily="18" charset="2"/>
              </a:rPr>
              <a:t></a:t>
            </a:r>
            <a:r>
              <a:rPr lang="en-US" sz="1800" i="1" smtClean="0"/>
              <a:t> </a:t>
            </a:r>
            <a:endParaRPr lang="en-US" sz="1800" smtClean="0"/>
          </a:p>
          <a:p>
            <a:pPr eaLnBrk="1" hangingPunct="1"/>
            <a:r>
              <a:rPr lang="en-US" sz="1800" smtClean="0"/>
              <a:t>If excitation is band-limited, inputs can be sampled every </a:t>
            </a:r>
            <a:r>
              <a:rPr lang="en-US" sz="1800" i="1" smtClean="0"/>
              <a:t>T </a:t>
            </a:r>
            <a:r>
              <a:rPr lang="en-US" sz="1800" smtClean="0"/>
              <a:t>=2</a:t>
            </a:r>
            <a:r>
              <a:rPr lang="en-US" sz="1800" i="1" smtClean="0">
                <a:sym typeface="Symbol" pitchFamily="18" charset="2"/>
              </a:rPr>
              <a:t></a:t>
            </a:r>
            <a:r>
              <a:rPr lang="en-US" sz="1800" i="1" smtClean="0"/>
              <a:t> </a:t>
            </a:r>
            <a:endParaRPr lang="en-US" sz="1800" smtClean="0"/>
          </a:p>
          <a:p>
            <a:pPr eaLnBrk="1" hangingPunct="1"/>
            <a:r>
              <a:rPr lang="en-US" sz="1800" smtClean="0"/>
              <a:t>Each tube section has a delay of </a:t>
            </a:r>
            <a:r>
              <a:rPr lang="en-US" sz="1800" i="1" smtClean="0"/>
              <a:t>z</a:t>
            </a:r>
            <a:r>
              <a:rPr lang="en-US" sz="1800" baseline="30000" smtClean="0"/>
              <a:t>-1</a:t>
            </a:r>
            <a:r>
              <a:rPr lang="en-US" sz="1800" i="1" baseline="30000" smtClean="0"/>
              <a:t>/2</a:t>
            </a:r>
            <a:r>
              <a:rPr lang="en-US" sz="1800" i="1" smtClean="0"/>
              <a:t>.</a:t>
            </a:r>
          </a:p>
          <a:p>
            <a:pPr eaLnBrk="1" hangingPunct="1"/>
            <a:endParaRPr lang="en-US" sz="1800" i="1" smtClean="0"/>
          </a:p>
          <a:p>
            <a:pPr eaLnBrk="1" hangingPunct="1"/>
            <a:endParaRPr lang="en-US" sz="1800" i="1" smtClean="0"/>
          </a:p>
          <a:p>
            <a:pPr eaLnBrk="1" hangingPunct="1"/>
            <a:endParaRPr lang="en-US" sz="1800" i="1" smtClean="0"/>
          </a:p>
          <a:p>
            <a:pPr eaLnBrk="1" hangingPunct="1"/>
            <a:endParaRPr lang="en-US" sz="1800" i="1" smtClean="0"/>
          </a:p>
          <a:p>
            <a:pPr eaLnBrk="1" hangingPunct="1"/>
            <a:endParaRPr lang="en-US" sz="1800" i="1" smtClean="0"/>
          </a:p>
          <a:p>
            <a:pPr eaLnBrk="1" hangingPunct="1"/>
            <a:endParaRPr lang="en-US" sz="1800" i="1" smtClean="0"/>
          </a:p>
          <a:p>
            <a:pPr eaLnBrk="1" hangingPunct="1"/>
            <a:r>
              <a:rPr lang="en-US" sz="1800" smtClean="0"/>
              <a:t>The choice of </a:t>
            </a:r>
            <a:r>
              <a:rPr lang="en-US" sz="1800" i="1" smtClean="0"/>
              <a:t>N </a:t>
            </a:r>
            <a:r>
              <a:rPr lang="en-US" sz="1800" smtClean="0"/>
              <a:t>depends on the sampling rate </a:t>
            </a:r>
            <a:r>
              <a:rPr lang="en-US" sz="1800" i="1" smtClean="0"/>
              <a:t>T </a:t>
            </a:r>
            <a:endParaRPr lang="en-US" sz="1000" smtClean="0"/>
          </a:p>
        </p:txBody>
      </p:sp>
      <p:pic>
        <p:nvPicPr>
          <p:cNvPr id="49159" name="Picture 4"/>
          <p:cNvPicPr>
            <a:picLocks noChangeAspect="1" noChangeArrowheads="1"/>
          </p:cNvPicPr>
          <p:nvPr/>
        </p:nvPicPr>
        <p:blipFill>
          <a:blip r:embed="rId2" cstate="print"/>
          <a:srcRect/>
          <a:stretch>
            <a:fillRect/>
          </a:stretch>
        </p:blipFill>
        <p:spPr bwMode="auto">
          <a:xfrm>
            <a:off x="1790700" y="2805113"/>
            <a:ext cx="5581650" cy="1704975"/>
          </a:xfrm>
          <a:prstGeom prst="rect">
            <a:avLst/>
          </a:prstGeom>
          <a:noFill/>
          <a:ln w="9525" algn="ctr">
            <a:noFill/>
            <a:miter lim="800000"/>
            <a:headEnd/>
            <a:tailEnd/>
          </a:ln>
        </p:spPr>
      </p:pic>
      <p:pic>
        <p:nvPicPr>
          <p:cNvPr id="49160" name="Picture 6"/>
          <p:cNvPicPr>
            <a:picLocks noChangeAspect="1" noChangeArrowheads="1"/>
          </p:cNvPicPr>
          <p:nvPr/>
        </p:nvPicPr>
        <p:blipFill>
          <a:blip r:embed="rId3" cstate="print"/>
          <a:srcRect/>
          <a:stretch>
            <a:fillRect/>
          </a:stretch>
        </p:blipFill>
        <p:spPr bwMode="auto">
          <a:xfrm>
            <a:off x="2652713" y="5191125"/>
            <a:ext cx="3876675" cy="628650"/>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FF"/>
                </a:solidFill>
              </a:rPr>
              <a:t>Format Frequencies of Various Resonators.</a:t>
            </a:r>
            <a:endParaRPr lang="en-US" b="1" dirty="0">
              <a:solidFill>
                <a:srgbClr val="0000FF"/>
              </a:solidFill>
            </a:endParaRPr>
          </a:p>
        </p:txBody>
      </p:sp>
      <p:sp>
        <p:nvSpPr>
          <p:cNvPr id="4" name="Date Placeholder 3"/>
          <p:cNvSpPr>
            <a:spLocks noGrp="1"/>
          </p:cNvSpPr>
          <p:nvPr>
            <p:ph type="dt" sz="half" idx="10"/>
          </p:nvPr>
        </p:nvSpPr>
        <p:spPr/>
        <p:txBody>
          <a:bodyPr/>
          <a:lstStyle/>
          <a:p>
            <a:pPr>
              <a:defRPr/>
            </a:pPr>
            <a:fld id="{7909B668-493C-4385-B718-92B2551FEF45}" type="datetime3">
              <a:rPr lang="en-US" smtClean="0"/>
              <a:pPr>
                <a:defRPr/>
              </a:pPr>
              <a:t>17 January 2019</a:t>
            </a:fld>
            <a:endParaRPr lang="en-US"/>
          </a:p>
        </p:txBody>
      </p:sp>
      <p:sp>
        <p:nvSpPr>
          <p:cNvPr id="5" name="Footer Placeholder 4"/>
          <p:cNvSpPr>
            <a:spLocks noGrp="1"/>
          </p:cNvSpPr>
          <p:nvPr>
            <p:ph type="ftr" sz="quarter" idx="11"/>
          </p:nvPr>
        </p:nvSpPr>
        <p:spPr/>
        <p:txBody>
          <a:bodyPr/>
          <a:lstStyle/>
          <a:p>
            <a:pPr>
              <a:defRPr/>
            </a:pPr>
            <a:r>
              <a:rPr lang="en-US" smtClean="0"/>
              <a:t>Veton Këpuska</a:t>
            </a:r>
            <a:endParaRPr lang="en-US"/>
          </a:p>
        </p:txBody>
      </p:sp>
      <p:sp>
        <p:nvSpPr>
          <p:cNvPr id="6" name="Slide Number Placeholder 5"/>
          <p:cNvSpPr>
            <a:spLocks noGrp="1"/>
          </p:cNvSpPr>
          <p:nvPr>
            <p:ph type="sldNum" sz="quarter" idx="12"/>
          </p:nvPr>
        </p:nvSpPr>
        <p:spPr/>
        <p:txBody>
          <a:bodyPr/>
          <a:lstStyle/>
          <a:p>
            <a:pPr>
              <a:defRPr/>
            </a:pPr>
            <a:fld id="{C2627980-FD42-4CFA-82B7-2D7C5A40F238}" type="slidenum">
              <a:rPr lang="en-US" smtClean="0"/>
              <a:pPr>
                <a:defRPr/>
              </a:pPr>
              <a:t>73</a:t>
            </a:fld>
            <a:endParaRPr lang="en-US"/>
          </a:p>
        </p:txBody>
      </p:sp>
      <p:pic>
        <p:nvPicPr>
          <p:cNvPr id="103426" name="Picture 2"/>
          <p:cNvPicPr>
            <a:picLocks noGrp="1" noChangeAspect="1" noChangeArrowheads="1"/>
          </p:cNvPicPr>
          <p:nvPr>
            <p:ph idx="1"/>
          </p:nvPr>
        </p:nvPicPr>
        <p:blipFill>
          <a:blip r:embed="rId2" cstate="print"/>
          <a:srcRect/>
          <a:stretch>
            <a:fillRect/>
          </a:stretch>
        </p:blipFill>
        <p:spPr bwMode="auto">
          <a:xfrm>
            <a:off x="3003463" y="1447800"/>
            <a:ext cx="3127549" cy="45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endParaRPr lang="en-US"/>
          </a:p>
        </p:txBody>
      </p:sp>
      <p:sp>
        <p:nvSpPr>
          <p:cNvPr id="8" name="Subtitle 7"/>
          <p:cNvSpPr>
            <a:spLocks noGrp="1"/>
          </p:cNvSpPr>
          <p:nvPr>
            <p:ph type="subTitle" idx="1"/>
          </p:nvPr>
        </p:nvSpPr>
        <p:spPr/>
        <p:txBody>
          <a:bodyPr/>
          <a:lstStyle/>
          <a:p>
            <a:r>
              <a:rPr lang="en-US" b="1" dirty="0" smtClean="0">
                <a:solidFill>
                  <a:srgbClr val="0000FF"/>
                </a:solidFill>
              </a:rPr>
              <a:t>Haskins Laboratory</a:t>
            </a:r>
            <a:endParaRPr lang="en-US" b="1" dirty="0">
              <a:solidFill>
                <a:srgbClr val="0000FF"/>
              </a:solidFill>
            </a:endParaRPr>
          </a:p>
        </p:txBody>
      </p:sp>
      <p:sp>
        <p:nvSpPr>
          <p:cNvPr id="4" name="Date Placeholder 3"/>
          <p:cNvSpPr>
            <a:spLocks noGrp="1"/>
          </p:cNvSpPr>
          <p:nvPr>
            <p:ph type="dt" sz="half" idx="10"/>
          </p:nvPr>
        </p:nvSpPr>
        <p:spPr/>
        <p:txBody>
          <a:bodyPr/>
          <a:lstStyle/>
          <a:p>
            <a:pPr>
              <a:defRPr/>
            </a:pPr>
            <a:fld id="{7909B668-493C-4385-B718-92B2551FEF45}" type="datetime3">
              <a:rPr lang="en-US" smtClean="0"/>
              <a:pPr>
                <a:defRPr/>
              </a:pPr>
              <a:t>17 January 2019</a:t>
            </a:fld>
            <a:endParaRPr lang="en-US"/>
          </a:p>
        </p:txBody>
      </p:sp>
      <p:sp>
        <p:nvSpPr>
          <p:cNvPr id="5" name="Footer Placeholder 4"/>
          <p:cNvSpPr>
            <a:spLocks noGrp="1"/>
          </p:cNvSpPr>
          <p:nvPr>
            <p:ph type="ftr" sz="quarter" idx="11"/>
          </p:nvPr>
        </p:nvSpPr>
        <p:spPr/>
        <p:txBody>
          <a:bodyPr/>
          <a:lstStyle/>
          <a:p>
            <a:pPr>
              <a:defRPr/>
            </a:pPr>
            <a:r>
              <a:rPr lang="en-US" smtClean="0"/>
              <a:t>Veton Këpuska</a:t>
            </a:r>
            <a:endParaRPr lang="en-US"/>
          </a:p>
        </p:txBody>
      </p:sp>
      <p:sp>
        <p:nvSpPr>
          <p:cNvPr id="6" name="Slide Number Placeholder 5"/>
          <p:cNvSpPr>
            <a:spLocks noGrp="1"/>
          </p:cNvSpPr>
          <p:nvPr>
            <p:ph type="sldNum" sz="quarter" idx="12"/>
          </p:nvPr>
        </p:nvSpPr>
        <p:spPr/>
        <p:txBody>
          <a:bodyPr/>
          <a:lstStyle/>
          <a:p>
            <a:pPr>
              <a:defRPr/>
            </a:pPr>
            <a:fld id="{C2627980-FD42-4CFA-82B7-2D7C5A40F238}" type="slidenum">
              <a:rPr lang="en-US" smtClean="0"/>
              <a:pPr>
                <a:defRPr/>
              </a:pPr>
              <a:t>74</a:t>
            </a:fld>
            <a:endParaRPr lang="en-US"/>
          </a:p>
        </p:txBody>
      </p:sp>
    </p:spTree>
    <p:extLst>
      <p:ext uri="{BB962C8B-B14F-4D97-AF65-F5344CB8AC3E}">
        <p14:creationId xmlns:p14="http://schemas.microsoft.com/office/powerpoint/2010/main" val="14938065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FF"/>
                </a:solidFill>
              </a:rPr>
              <a:t>Measuring and Modeling Speech Production</a:t>
            </a:r>
            <a:endParaRPr lang="en-US" b="1" dirty="0">
              <a:solidFill>
                <a:srgbClr val="0000FF"/>
              </a:solidFill>
            </a:endParaRPr>
          </a:p>
        </p:txBody>
      </p:sp>
      <p:sp>
        <p:nvSpPr>
          <p:cNvPr id="3" name="Content Placeholder 2"/>
          <p:cNvSpPr>
            <a:spLocks noGrp="1"/>
          </p:cNvSpPr>
          <p:nvPr>
            <p:ph idx="1"/>
          </p:nvPr>
        </p:nvSpPr>
        <p:spPr/>
        <p:txBody>
          <a:bodyPr/>
          <a:lstStyle/>
          <a:p>
            <a:r>
              <a:rPr lang="en-US" sz="2000" dirty="0" smtClean="0"/>
              <a:t>Three different vocal tract shapes are shown (next slide) corresponding, from top to bottom, to the vowels: </a:t>
            </a:r>
          </a:p>
          <a:p>
            <a:pPr lvl="1"/>
            <a:r>
              <a:rPr lang="en-US" sz="1600" dirty="0" smtClean="0"/>
              <a:t>"ah" (/a/), </a:t>
            </a:r>
          </a:p>
          <a:p>
            <a:pPr lvl="1"/>
            <a:r>
              <a:rPr lang="en-US" sz="1600" dirty="0" smtClean="0"/>
              <a:t>"</a:t>
            </a:r>
            <a:r>
              <a:rPr lang="en-US" sz="1600" dirty="0" err="1" smtClean="0"/>
              <a:t>ee</a:t>
            </a:r>
            <a:r>
              <a:rPr lang="en-US" sz="1600" dirty="0" smtClean="0"/>
              <a:t>" (/</a:t>
            </a:r>
            <a:r>
              <a:rPr lang="en-US" sz="1600" dirty="0" err="1" smtClean="0"/>
              <a:t>i</a:t>
            </a:r>
            <a:r>
              <a:rPr lang="en-US" sz="1600" dirty="0" smtClean="0"/>
              <a:t>/), and </a:t>
            </a:r>
          </a:p>
          <a:p>
            <a:pPr lvl="1"/>
            <a:r>
              <a:rPr lang="en-US" sz="1600" dirty="0" smtClean="0"/>
              <a:t>"</a:t>
            </a:r>
            <a:r>
              <a:rPr lang="en-US" sz="1600" dirty="0" err="1" smtClean="0"/>
              <a:t>oo</a:t>
            </a:r>
            <a:r>
              <a:rPr lang="en-US" sz="1600" dirty="0" smtClean="0"/>
              <a:t>" (/u/). </a:t>
            </a:r>
          </a:p>
          <a:p>
            <a:pPr marL="471487" lvl="1" indent="0">
              <a:buNone/>
            </a:pPr>
            <a:endParaRPr lang="en-US" sz="1600" dirty="0" smtClean="0"/>
          </a:p>
          <a:p>
            <a:r>
              <a:rPr lang="en-US" sz="2000" dirty="0" smtClean="0"/>
              <a:t>In this example, schematized vocal tract shapes from the “Haskins Laboratories” articulatory synthesizer were used. </a:t>
            </a:r>
          </a:p>
        </p:txBody>
      </p:sp>
      <p:sp>
        <p:nvSpPr>
          <p:cNvPr id="4" name="Date Placeholder 3"/>
          <p:cNvSpPr>
            <a:spLocks noGrp="1"/>
          </p:cNvSpPr>
          <p:nvPr>
            <p:ph type="dt" sz="half" idx="10"/>
          </p:nvPr>
        </p:nvSpPr>
        <p:spPr/>
        <p:txBody>
          <a:bodyPr/>
          <a:lstStyle/>
          <a:p>
            <a:pPr>
              <a:defRPr/>
            </a:pPr>
            <a:fld id="{7909B668-493C-4385-B718-92B2551FEF45}" type="datetime3">
              <a:rPr lang="en-US" smtClean="0"/>
              <a:pPr>
                <a:defRPr/>
              </a:pPr>
              <a:t>17 January 2019</a:t>
            </a:fld>
            <a:endParaRPr lang="en-US"/>
          </a:p>
        </p:txBody>
      </p:sp>
      <p:sp>
        <p:nvSpPr>
          <p:cNvPr id="5" name="Footer Placeholder 4"/>
          <p:cNvSpPr>
            <a:spLocks noGrp="1"/>
          </p:cNvSpPr>
          <p:nvPr>
            <p:ph type="ftr" sz="quarter" idx="11"/>
          </p:nvPr>
        </p:nvSpPr>
        <p:spPr/>
        <p:txBody>
          <a:bodyPr/>
          <a:lstStyle/>
          <a:p>
            <a:pPr>
              <a:defRPr/>
            </a:pPr>
            <a:r>
              <a:rPr lang="en-US" smtClean="0"/>
              <a:t>Veton Këpuska</a:t>
            </a:r>
            <a:endParaRPr lang="en-US"/>
          </a:p>
        </p:txBody>
      </p:sp>
      <p:sp>
        <p:nvSpPr>
          <p:cNvPr id="6" name="Slide Number Placeholder 5"/>
          <p:cNvSpPr>
            <a:spLocks noGrp="1"/>
          </p:cNvSpPr>
          <p:nvPr>
            <p:ph type="sldNum" sz="quarter" idx="12"/>
          </p:nvPr>
        </p:nvSpPr>
        <p:spPr/>
        <p:txBody>
          <a:bodyPr/>
          <a:lstStyle/>
          <a:p>
            <a:pPr>
              <a:defRPr/>
            </a:pPr>
            <a:fld id="{C2627980-FD42-4CFA-82B7-2D7C5A40F238}" type="slidenum">
              <a:rPr lang="en-US" smtClean="0"/>
              <a:pPr>
                <a:defRPr/>
              </a:pPr>
              <a:t>75</a:t>
            </a:fld>
            <a:endParaRPr lang="en-US"/>
          </a:p>
        </p:txBody>
      </p:sp>
    </p:spTree>
    <p:extLst>
      <p:ext uri="{BB962C8B-B14F-4D97-AF65-F5344CB8AC3E}">
        <p14:creationId xmlns:p14="http://schemas.microsoft.com/office/powerpoint/2010/main" val="6194626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FF"/>
                </a:solidFill>
              </a:rPr>
              <a:t>Measuring and Modeling Speech Production</a:t>
            </a:r>
          </a:p>
        </p:txBody>
      </p:sp>
      <p:sp>
        <p:nvSpPr>
          <p:cNvPr id="4" name="Date Placeholder 3"/>
          <p:cNvSpPr>
            <a:spLocks noGrp="1"/>
          </p:cNvSpPr>
          <p:nvPr>
            <p:ph type="dt" sz="half" idx="10"/>
          </p:nvPr>
        </p:nvSpPr>
        <p:spPr/>
        <p:txBody>
          <a:bodyPr/>
          <a:lstStyle/>
          <a:p>
            <a:pPr>
              <a:defRPr/>
            </a:pPr>
            <a:fld id="{7909B668-493C-4385-B718-92B2551FEF45}" type="datetime3">
              <a:rPr lang="en-US" smtClean="0"/>
              <a:pPr>
                <a:defRPr/>
              </a:pPr>
              <a:t>17 January 2019</a:t>
            </a:fld>
            <a:endParaRPr lang="en-US"/>
          </a:p>
        </p:txBody>
      </p:sp>
      <p:sp>
        <p:nvSpPr>
          <p:cNvPr id="5" name="Footer Placeholder 4"/>
          <p:cNvSpPr>
            <a:spLocks noGrp="1"/>
          </p:cNvSpPr>
          <p:nvPr>
            <p:ph type="ftr" sz="quarter" idx="11"/>
          </p:nvPr>
        </p:nvSpPr>
        <p:spPr/>
        <p:txBody>
          <a:bodyPr/>
          <a:lstStyle/>
          <a:p>
            <a:pPr>
              <a:defRPr/>
            </a:pPr>
            <a:r>
              <a:rPr lang="en-US" smtClean="0"/>
              <a:t>Veton Këpuska</a:t>
            </a:r>
            <a:endParaRPr lang="en-US"/>
          </a:p>
        </p:txBody>
      </p:sp>
      <p:sp>
        <p:nvSpPr>
          <p:cNvPr id="6" name="Slide Number Placeholder 5"/>
          <p:cNvSpPr>
            <a:spLocks noGrp="1"/>
          </p:cNvSpPr>
          <p:nvPr>
            <p:ph type="sldNum" sz="quarter" idx="12"/>
          </p:nvPr>
        </p:nvSpPr>
        <p:spPr/>
        <p:txBody>
          <a:bodyPr/>
          <a:lstStyle/>
          <a:p>
            <a:pPr>
              <a:defRPr/>
            </a:pPr>
            <a:fld id="{C2627980-FD42-4CFA-82B7-2D7C5A40F238}" type="slidenum">
              <a:rPr lang="en-US" smtClean="0"/>
              <a:pPr>
                <a:defRPr/>
              </a:pPr>
              <a:t>76</a:t>
            </a:fld>
            <a:endParaRPr lang="en-US"/>
          </a:p>
        </p:txBody>
      </p:sp>
      <p:pic>
        <p:nvPicPr>
          <p:cNvPr id="72706" name="Picture 2" descr="Fig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4682" y="1416424"/>
            <a:ext cx="5791200" cy="469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73986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FF"/>
                </a:solidFill>
              </a:rPr>
              <a:t>Measuring and Modeling Speech Production</a:t>
            </a:r>
            <a:endParaRPr lang="en-US" dirty="0"/>
          </a:p>
        </p:txBody>
      </p:sp>
      <p:sp>
        <p:nvSpPr>
          <p:cNvPr id="3" name="Content Placeholder 2"/>
          <p:cNvSpPr>
            <a:spLocks noGrp="1"/>
          </p:cNvSpPr>
          <p:nvPr>
            <p:ph idx="1"/>
          </p:nvPr>
        </p:nvSpPr>
        <p:spPr/>
        <p:txBody>
          <a:bodyPr/>
          <a:lstStyle/>
          <a:p>
            <a:r>
              <a:rPr lang="en-US" sz="2000" dirty="0"/>
              <a:t>Plotted in the same graph for each tract shape is </a:t>
            </a:r>
            <a:endParaRPr lang="en-US" sz="2000" dirty="0" smtClean="0"/>
          </a:p>
          <a:p>
            <a:pPr lvl="1"/>
            <a:r>
              <a:rPr lang="en-US" sz="1600" dirty="0" smtClean="0"/>
              <a:t>the </a:t>
            </a:r>
            <a:r>
              <a:rPr lang="en-US" sz="1600" dirty="0"/>
              <a:t>smoothed transfer function that is computationally derived by the synthesizer, and </a:t>
            </a:r>
            <a:endParaRPr lang="en-US" sz="1600" dirty="0" smtClean="0"/>
          </a:p>
          <a:p>
            <a:pPr lvl="1"/>
            <a:r>
              <a:rPr lang="en-US" sz="1600" dirty="0" smtClean="0"/>
              <a:t>the </a:t>
            </a:r>
            <a:r>
              <a:rPr lang="en-US" sz="1600" dirty="0"/>
              <a:t>hypothetical energy spectrum that would result from using these functions to filter a glottal source spectrum with a fundamental frequency of 100 Hz. </a:t>
            </a:r>
            <a:endParaRPr lang="en-US" sz="1600" dirty="0" smtClean="0"/>
          </a:p>
          <a:p>
            <a:endParaRPr lang="en-US" sz="2000" dirty="0"/>
          </a:p>
          <a:p>
            <a:r>
              <a:rPr lang="en-US" sz="2000" dirty="0" smtClean="0"/>
              <a:t>Note </a:t>
            </a:r>
            <a:r>
              <a:rPr lang="en-US" sz="2000" dirty="0"/>
              <a:t>that although all three vowels have the same fundamental frequency, their spectra differ according to the filter characteristics of the different vocal tract shapes. </a:t>
            </a:r>
          </a:p>
          <a:p>
            <a:endParaRPr lang="en-US" sz="2000" dirty="0"/>
          </a:p>
        </p:txBody>
      </p:sp>
      <p:sp>
        <p:nvSpPr>
          <p:cNvPr id="4" name="Date Placeholder 3"/>
          <p:cNvSpPr>
            <a:spLocks noGrp="1"/>
          </p:cNvSpPr>
          <p:nvPr>
            <p:ph type="dt" sz="half" idx="10"/>
          </p:nvPr>
        </p:nvSpPr>
        <p:spPr/>
        <p:txBody>
          <a:bodyPr/>
          <a:lstStyle/>
          <a:p>
            <a:pPr>
              <a:defRPr/>
            </a:pPr>
            <a:fld id="{7909B668-493C-4385-B718-92B2551FEF45}" type="datetime3">
              <a:rPr lang="en-US" smtClean="0"/>
              <a:pPr>
                <a:defRPr/>
              </a:pPr>
              <a:t>17 January 2019</a:t>
            </a:fld>
            <a:endParaRPr lang="en-US"/>
          </a:p>
        </p:txBody>
      </p:sp>
      <p:sp>
        <p:nvSpPr>
          <p:cNvPr id="5" name="Footer Placeholder 4"/>
          <p:cNvSpPr>
            <a:spLocks noGrp="1"/>
          </p:cNvSpPr>
          <p:nvPr>
            <p:ph type="ftr" sz="quarter" idx="11"/>
          </p:nvPr>
        </p:nvSpPr>
        <p:spPr/>
        <p:txBody>
          <a:bodyPr/>
          <a:lstStyle/>
          <a:p>
            <a:pPr>
              <a:defRPr/>
            </a:pPr>
            <a:r>
              <a:rPr lang="en-US" smtClean="0"/>
              <a:t>Veton Këpuska</a:t>
            </a:r>
            <a:endParaRPr lang="en-US"/>
          </a:p>
        </p:txBody>
      </p:sp>
      <p:sp>
        <p:nvSpPr>
          <p:cNvPr id="6" name="Slide Number Placeholder 5"/>
          <p:cNvSpPr>
            <a:spLocks noGrp="1"/>
          </p:cNvSpPr>
          <p:nvPr>
            <p:ph type="sldNum" sz="quarter" idx="12"/>
          </p:nvPr>
        </p:nvSpPr>
        <p:spPr/>
        <p:txBody>
          <a:bodyPr/>
          <a:lstStyle/>
          <a:p>
            <a:pPr>
              <a:defRPr/>
            </a:pPr>
            <a:fld id="{C2627980-FD42-4CFA-82B7-2D7C5A40F238}" type="slidenum">
              <a:rPr lang="en-US" smtClean="0"/>
              <a:pPr>
                <a:defRPr/>
              </a:pPr>
              <a:t>77</a:t>
            </a:fld>
            <a:endParaRPr lang="en-US"/>
          </a:p>
        </p:txBody>
      </p:sp>
    </p:spTree>
    <p:extLst>
      <p:ext uri="{BB962C8B-B14F-4D97-AF65-F5344CB8AC3E}">
        <p14:creationId xmlns:p14="http://schemas.microsoft.com/office/powerpoint/2010/main" val="282297978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Date Placeholder 3"/>
          <p:cNvSpPr>
            <a:spLocks noGrp="1"/>
          </p:cNvSpPr>
          <p:nvPr>
            <p:ph type="dt" sz="quarter" idx="10"/>
          </p:nvPr>
        </p:nvSpPr>
        <p:spPr>
          <a:noFill/>
        </p:spPr>
        <p:txBody>
          <a:bodyPr/>
          <a:lstStyle/>
          <a:p>
            <a:fld id="{51B9DA6B-D772-4DF5-9D35-81163834A7FD}" type="datetime3">
              <a:rPr lang="en-US" smtClean="0"/>
              <a:pPr/>
              <a:t>17 January 2019</a:t>
            </a:fld>
            <a:endParaRPr lang="en-US" smtClean="0"/>
          </a:p>
        </p:txBody>
      </p:sp>
      <p:sp>
        <p:nvSpPr>
          <p:cNvPr id="50179" name="Footer Placeholder 4"/>
          <p:cNvSpPr>
            <a:spLocks noGrp="1"/>
          </p:cNvSpPr>
          <p:nvPr>
            <p:ph type="ftr" sz="quarter" idx="11"/>
          </p:nvPr>
        </p:nvSpPr>
        <p:spPr>
          <a:noFill/>
        </p:spPr>
        <p:txBody>
          <a:bodyPr/>
          <a:lstStyle/>
          <a:p>
            <a:r>
              <a:rPr lang="en-US" smtClean="0"/>
              <a:t>Veton Këpuska</a:t>
            </a:r>
          </a:p>
        </p:txBody>
      </p:sp>
      <p:sp>
        <p:nvSpPr>
          <p:cNvPr id="50180" name="Slide Number Placeholder 5"/>
          <p:cNvSpPr>
            <a:spLocks noGrp="1"/>
          </p:cNvSpPr>
          <p:nvPr>
            <p:ph type="sldNum" sz="quarter" idx="12"/>
          </p:nvPr>
        </p:nvSpPr>
        <p:spPr>
          <a:noFill/>
        </p:spPr>
        <p:txBody>
          <a:bodyPr/>
          <a:lstStyle/>
          <a:p>
            <a:fld id="{815E0469-2D3F-4527-B9A1-5A5AAF181B42}" type="slidenum">
              <a:rPr lang="en-US" smtClean="0"/>
              <a:pPr/>
              <a:t>78</a:t>
            </a:fld>
            <a:endParaRPr lang="en-US" smtClean="0"/>
          </a:p>
        </p:txBody>
      </p:sp>
      <p:sp>
        <p:nvSpPr>
          <p:cNvPr id="50181" name="Rectangle 2"/>
          <p:cNvSpPr>
            <a:spLocks noGrp="1" noChangeArrowheads="1"/>
          </p:cNvSpPr>
          <p:nvPr>
            <p:ph type="title"/>
          </p:nvPr>
        </p:nvSpPr>
        <p:spPr/>
        <p:txBody>
          <a:bodyPr/>
          <a:lstStyle/>
          <a:p>
            <a:pPr eaLnBrk="1" hangingPunct="1"/>
            <a:r>
              <a:rPr lang="en-US" sz="3400" b="1" smtClean="0">
                <a:solidFill>
                  <a:srgbClr val="0000FF"/>
                </a:solidFill>
              </a:rPr>
              <a:t>Acoustic Theory of Speech Production</a:t>
            </a:r>
          </a:p>
        </p:txBody>
      </p:sp>
      <p:sp>
        <p:nvSpPr>
          <p:cNvPr id="50182" name="Rectangle 3"/>
          <p:cNvSpPr>
            <a:spLocks noGrp="1" noChangeArrowheads="1"/>
          </p:cNvSpPr>
          <p:nvPr>
            <p:ph type="body" idx="1"/>
          </p:nvPr>
        </p:nvSpPr>
        <p:spPr/>
        <p:txBody>
          <a:bodyPr/>
          <a:lstStyle/>
          <a:p>
            <a:pPr eaLnBrk="1" hangingPunct="1"/>
            <a:r>
              <a:rPr lang="en-US" b="1" dirty="0" smtClean="0"/>
              <a:t>References </a:t>
            </a:r>
            <a:endParaRPr lang="en-US" dirty="0" smtClean="0"/>
          </a:p>
          <a:p>
            <a:pPr lvl="1" eaLnBrk="1" hangingPunct="1"/>
            <a:r>
              <a:rPr lang="en-US" dirty="0" err="1" smtClean="0"/>
              <a:t>Rabiner</a:t>
            </a:r>
            <a:r>
              <a:rPr lang="en-US" dirty="0" smtClean="0"/>
              <a:t>, L., Schafer, R., Theory and Applications of Digital Speech Processing, 2010.</a:t>
            </a:r>
          </a:p>
          <a:p>
            <a:pPr lvl="1" eaLnBrk="1" hangingPunct="1"/>
            <a:r>
              <a:rPr lang="en-US" dirty="0" smtClean="0"/>
              <a:t>Stevens, </a:t>
            </a:r>
            <a:r>
              <a:rPr lang="en-US" i="1" dirty="0" smtClean="0"/>
              <a:t>Acoustic Phonetics</a:t>
            </a:r>
            <a:r>
              <a:rPr lang="en-US" dirty="0" smtClean="0"/>
              <a:t>, MIT Press, 1998. </a:t>
            </a:r>
          </a:p>
          <a:p>
            <a:pPr lvl="1" eaLnBrk="1" hangingPunct="1"/>
            <a:r>
              <a:rPr lang="en-US" dirty="0" err="1" smtClean="0"/>
              <a:t>Rabiner</a:t>
            </a:r>
            <a:r>
              <a:rPr lang="en-US" dirty="0" smtClean="0"/>
              <a:t> &amp; Schafer, </a:t>
            </a:r>
            <a:r>
              <a:rPr lang="en-US" i="1" dirty="0" smtClean="0"/>
              <a:t>Digital Processing of Speech Signals</a:t>
            </a:r>
            <a:r>
              <a:rPr lang="en-US" dirty="0" smtClean="0"/>
              <a:t>, Prentice-Hall, 1978. </a:t>
            </a:r>
          </a:p>
          <a:p>
            <a:pPr lvl="1" eaLnBrk="1" hangingPunct="1"/>
            <a:r>
              <a:rPr lang="en-US" dirty="0" err="1" smtClean="0"/>
              <a:t>Quatieri</a:t>
            </a:r>
            <a:r>
              <a:rPr lang="en-US" dirty="0" smtClean="0"/>
              <a:t>, </a:t>
            </a:r>
            <a:r>
              <a:rPr lang="en-US" i="1" dirty="0" smtClean="0"/>
              <a:t>Discrete-time Speech Signal Processing Principles and Practice</a:t>
            </a:r>
            <a:r>
              <a:rPr lang="en-US" dirty="0" smtClean="0"/>
              <a:t>, Prentice-Hall, 2002 </a:t>
            </a:r>
          </a:p>
          <a:p>
            <a:pPr lvl="1" eaLnBrk="1" hangingPunct="1"/>
            <a:endParaRPr lang="en-US" dirty="0" smtClean="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endParaRPr lang="en-US"/>
          </a:p>
        </p:txBody>
      </p:sp>
      <p:sp>
        <p:nvSpPr>
          <p:cNvPr id="8" name="Subtitle 7"/>
          <p:cNvSpPr>
            <a:spLocks noGrp="1"/>
          </p:cNvSpPr>
          <p:nvPr>
            <p:ph type="subTitle" idx="1"/>
          </p:nvPr>
        </p:nvSpPr>
        <p:spPr/>
        <p:txBody>
          <a:bodyPr/>
          <a:lstStyle/>
          <a:p>
            <a:r>
              <a:rPr lang="en-US" b="1" dirty="0" smtClean="0">
                <a:solidFill>
                  <a:srgbClr val="0000FF"/>
                </a:solidFill>
              </a:rPr>
              <a:t>END</a:t>
            </a:r>
            <a:endParaRPr lang="en-US" b="1" dirty="0">
              <a:solidFill>
                <a:srgbClr val="0000FF"/>
              </a:solidFill>
            </a:endParaRPr>
          </a:p>
        </p:txBody>
      </p:sp>
      <p:sp>
        <p:nvSpPr>
          <p:cNvPr id="4" name="Date Placeholder 3"/>
          <p:cNvSpPr>
            <a:spLocks noGrp="1"/>
          </p:cNvSpPr>
          <p:nvPr>
            <p:ph type="dt" sz="half" idx="10"/>
          </p:nvPr>
        </p:nvSpPr>
        <p:spPr/>
        <p:txBody>
          <a:bodyPr/>
          <a:lstStyle/>
          <a:p>
            <a:pPr>
              <a:defRPr/>
            </a:pPr>
            <a:fld id="{7909B668-493C-4385-B718-92B2551FEF45}" type="datetime3">
              <a:rPr lang="en-US" smtClean="0"/>
              <a:pPr>
                <a:defRPr/>
              </a:pPr>
              <a:t>17 January 2019</a:t>
            </a:fld>
            <a:endParaRPr lang="en-US"/>
          </a:p>
        </p:txBody>
      </p:sp>
      <p:sp>
        <p:nvSpPr>
          <p:cNvPr id="5" name="Footer Placeholder 4"/>
          <p:cNvSpPr>
            <a:spLocks noGrp="1"/>
          </p:cNvSpPr>
          <p:nvPr>
            <p:ph type="ftr" sz="quarter" idx="11"/>
          </p:nvPr>
        </p:nvSpPr>
        <p:spPr/>
        <p:txBody>
          <a:bodyPr/>
          <a:lstStyle/>
          <a:p>
            <a:pPr>
              <a:defRPr/>
            </a:pPr>
            <a:r>
              <a:rPr lang="en-US" smtClean="0"/>
              <a:t>Veton Këpuska</a:t>
            </a:r>
            <a:endParaRPr lang="en-US"/>
          </a:p>
        </p:txBody>
      </p:sp>
      <p:sp>
        <p:nvSpPr>
          <p:cNvPr id="6" name="Slide Number Placeholder 5"/>
          <p:cNvSpPr>
            <a:spLocks noGrp="1"/>
          </p:cNvSpPr>
          <p:nvPr>
            <p:ph type="sldNum" sz="quarter" idx="12"/>
          </p:nvPr>
        </p:nvSpPr>
        <p:spPr/>
        <p:txBody>
          <a:bodyPr/>
          <a:lstStyle/>
          <a:p>
            <a:pPr>
              <a:defRPr/>
            </a:pPr>
            <a:fld id="{C2627980-FD42-4CFA-82B7-2D7C5A40F238}" type="slidenum">
              <a:rPr lang="en-US" smtClean="0"/>
              <a:pPr>
                <a:defRPr/>
              </a:pPr>
              <a:t>79</a:t>
            </a:fld>
            <a:endParaRPr lang="en-US"/>
          </a:p>
        </p:txBody>
      </p:sp>
    </p:spTree>
    <p:extLst>
      <p:ext uri="{BB962C8B-B14F-4D97-AF65-F5344CB8AC3E}">
        <p14:creationId xmlns:p14="http://schemas.microsoft.com/office/powerpoint/2010/main" val="14378560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Date Placeholder 3"/>
          <p:cNvSpPr>
            <a:spLocks noGrp="1"/>
          </p:cNvSpPr>
          <p:nvPr>
            <p:ph type="dt" sz="quarter" idx="10"/>
          </p:nvPr>
        </p:nvSpPr>
        <p:spPr>
          <a:noFill/>
        </p:spPr>
        <p:txBody>
          <a:bodyPr/>
          <a:lstStyle/>
          <a:p>
            <a:fld id="{9F2F1ED8-12A2-4FBC-8F28-275A650FD11B}" type="datetime3">
              <a:rPr lang="en-US" smtClean="0"/>
              <a:pPr/>
              <a:t>17 January 2019</a:t>
            </a:fld>
            <a:endParaRPr lang="en-US" smtClean="0"/>
          </a:p>
        </p:txBody>
      </p:sp>
      <p:sp>
        <p:nvSpPr>
          <p:cNvPr id="15363" name="Footer Placeholder 4"/>
          <p:cNvSpPr>
            <a:spLocks noGrp="1"/>
          </p:cNvSpPr>
          <p:nvPr>
            <p:ph type="ftr" sz="quarter" idx="11"/>
          </p:nvPr>
        </p:nvSpPr>
        <p:spPr>
          <a:noFill/>
        </p:spPr>
        <p:txBody>
          <a:bodyPr/>
          <a:lstStyle/>
          <a:p>
            <a:r>
              <a:rPr lang="en-US" smtClean="0"/>
              <a:t>Veton Këpuska</a:t>
            </a:r>
          </a:p>
        </p:txBody>
      </p:sp>
      <p:sp>
        <p:nvSpPr>
          <p:cNvPr id="15364" name="Slide Number Placeholder 5"/>
          <p:cNvSpPr>
            <a:spLocks noGrp="1"/>
          </p:cNvSpPr>
          <p:nvPr>
            <p:ph type="sldNum" sz="quarter" idx="12"/>
          </p:nvPr>
        </p:nvSpPr>
        <p:spPr>
          <a:noFill/>
        </p:spPr>
        <p:txBody>
          <a:bodyPr/>
          <a:lstStyle/>
          <a:p>
            <a:fld id="{4C040774-1F24-4F84-9559-80AA1B8790F3}" type="slidenum">
              <a:rPr lang="en-US" smtClean="0"/>
              <a:pPr/>
              <a:t>8</a:t>
            </a:fld>
            <a:endParaRPr lang="en-US" smtClean="0"/>
          </a:p>
        </p:txBody>
      </p:sp>
      <p:sp>
        <p:nvSpPr>
          <p:cNvPr id="15365" name="Rectangle 2"/>
          <p:cNvSpPr>
            <a:spLocks noGrp="1" noChangeArrowheads="1"/>
          </p:cNvSpPr>
          <p:nvPr>
            <p:ph type="title"/>
          </p:nvPr>
        </p:nvSpPr>
        <p:spPr/>
        <p:txBody>
          <a:bodyPr/>
          <a:lstStyle/>
          <a:p>
            <a:pPr eaLnBrk="1" hangingPunct="1"/>
            <a:r>
              <a:rPr lang="en-US" sz="3400" b="1" smtClean="0">
                <a:solidFill>
                  <a:srgbClr val="0000FF"/>
                </a:solidFill>
              </a:rPr>
              <a:t>Speech Waveform: An Example</a:t>
            </a:r>
            <a:r>
              <a:rPr lang="en-US" sz="3400" b="1" smtClean="0"/>
              <a:t> </a:t>
            </a:r>
            <a:endParaRPr lang="en-US" sz="3400" smtClean="0"/>
          </a:p>
        </p:txBody>
      </p:sp>
      <p:pic>
        <p:nvPicPr>
          <p:cNvPr id="15366" name="Picture 3"/>
          <p:cNvPicPr>
            <a:picLocks noGrp="1" noChangeAspect="1" noChangeArrowheads="1"/>
          </p:cNvPicPr>
          <p:nvPr>
            <p:ph type="body" idx="1"/>
          </p:nvPr>
        </p:nvPicPr>
        <p:blipFill>
          <a:blip r:embed="rId2" cstate="print"/>
          <a:srcRect/>
          <a:stretch>
            <a:fillRect/>
          </a:stretch>
        </p:blip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fld id="{429CF191-6939-42ED-AE8F-6E64278D36B2}" type="datetime3">
              <a:rPr lang="en-US" smtClean="0"/>
              <a:pPr/>
              <a:t>17 January 2019</a:t>
            </a:fld>
            <a:endParaRPr lang="en-US" smtClean="0"/>
          </a:p>
        </p:txBody>
      </p:sp>
      <p:sp>
        <p:nvSpPr>
          <p:cNvPr id="16387" name="Footer Placeholder 4"/>
          <p:cNvSpPr>
            <a:spLocks noGrp="1"/>
          </p:cNvSpPr>
          <p:nvPr>
            <p:ph type="ftr" sz="quarter" idx="11"/>
          </p:nvPr>
        </p:nvSpPr>
        <p:spPr>
          <a:noFill/>
        </p:spPr>
        <p:txBody>
          <a:bodyPr/>
          <a:lstStyle/>
          <a:p>
            <a:r>
              <a:rPr lang="en-US" smtClean="0"/>
              <a:t>Veton Këpuska</a:t>
            </a:r>
          </a:p>
        </p:txBody>
      </p:sp>
      <p:sp>
        <p:nvSpPr>
          <p:cNvPr id="16388" name="Slide Number Placeholder 5"/>
          <p:cNvSpPr>
            <a:spLocks noGrp="1"/>
          </p:cNvSpPr>
          <p:nvPr>
            <p:ph type="sldNum" sz="quarter" idx="12"/>
          </p:nvPr>
        </p:nvSpPr>
        <p:spPr>
          <a:noFill/>
        </p:spPr>
        <p:txBody>
          <a:bodyPr/>
          <a:lstStyle/>
          <a:p>
            <a:fld id="{308E499D-6DA9-4CA5-9255-0D8141E826A3}" type="slidenum">
              <a:rPr lang="en-US" smtClean="0"/>
              <a:pPr/>
              <a:t>9</a:t>
            </a:fld>
            <a:endParaRPr lang="en-US" smtClean="0"/>
          </a:p>
        </p:txBody>
      </p:sp>
      <p:sp>
        <p:nvSpPr>
          <p:cNvPr id="16389" name="Rectangle 2"/>
          <p:cNvSpPr>
            <a:spLocks noGrp="1" noChangeArrowheads="1"/>
          </p:cNvSpPr>
          <p:nvPr>
            <p:ph type="title"/>
          </p:nvPr>
        </p:nvSpPr>
        <p:spPr/>
        <p:txBody>
          <a:bodyPr/>
          <a:lstStyle/>
          <a:p>
            <a:pPr eaLnBrk="1" hangingPunct="1"/>
            <a:r>
              <a:rPr lang="en-US" b="1" dirty="0" smtClean="0">
                <a:solidFill>
                  <a:srgbClr val="0000FF"/>
                </a:solidFill>
              </a:rPr>
              <a:t>A </a:t>
            </a:r>
            <a:r>
              <a:rPr lang="en-US" b="1" dirty="0" err="1" smtClean="0">
                <a:solidFill>
                  <a:srgbClr val="0000FF"/>
                </a:solidFill>
              </a:rPr>
              <a:t>Narowband</a:t>
            </a:r>
            <a:r>
              <a:rPr lang="en-US" b="1" dirty="0" smtClean="0">
                <a:solidFill>
                  <a:srgbClr val="0000FF"/>
                </a:solidFill>
              </a:rPr>
              <a:t> Spectrogram</a:t>
            </a:r>
            <a:endParaRPr lang="en-US" dirty="0" smtClean="0">
              <a:solidFill>
                <a:srgbClr val="0000FF"/>
              </a:solidFill>
            </a:endParaRPr>
          </a:p>
        </p:txBody>
      </p:sp>
      <p:pic>
        <p:nvPicPr>
          <p:cNvPr id="16390" name="Picture 3"/>
          <p:cNvPicPr>
            <a:picLocks noGrp="1" noChangeAspect="1" noChangeArrowheads="1"/>
          </p:cNvPicPr>
          <p:nvPr>
            <p:ph type="body" idx="1"/>
          </p:nvPr>
        </p:nvPicPr>
        <p:blipFill>
          <a:blip r:embed="rId2" cstate="print"/>
          <a:srcRect/>
          <a:stretch>
            <a:fillRect/>
          </a:stretch>
        </p:blip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53505</TotalTime>
  <Words>3326</Words>
  <Application>Microsoft Office PowerPoint</Application>
  <PresentationFormat>On-screen Show (4:3)</PresentationFormat>
  <Paragraphs>876</Paragraphs>
  <Slides>79</Slides>
  <Notes>1</Notes>
  <HiddenSlides>0</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79</vt:i4>
      </vt:variant>
    </vt:vector>
  </HeadingPairs>
  <TitlesOfParts>
    <vt:vector size="91" baseType="lpstr">
      <vt:lpstr>Arial</vt:lpstr>
      <vt:lpstr>Arial Unicode MS</vt:lpstr>
      <vt:lpstr>Cambria Math</vt:lpstr>
      <vt:lpstr>Signature</vt:lpstr>
      <vt:lpstr>Symbol</vt:lpstr>
      <vt:lpstr>Times</vt:lpstr>
      <vt:lpstr>Times New Roman</vt:lpstr>
      <vt:lpstr>Verdana</vt:lpstr>
      <vt:lpstr>Wingdings</vt:lpstr>
      <vt:lpstr>Profile</vt:lpstr>
      <vt:lpstr>Bitmap Image</vt:lpstr>
      <vt:lpstr>Equation</vt:lpstr>
      <vt:lpstr>ECE 5526: Speech Recognition</vt:lpstr>
      <vt:lpstr>Acoustic Theory of Speech Production</vt:lpstr>
      <vt:lpstr>Anatomical Structures for Speech Production </vt:lpstr>
      <vt:lpstr>Places of Articulation for Speech Sounds </vt:lpstr>
      <vt:lpstr>Phonemes in American English </vt:lpstr>
      <vt:lpstr>IPS Phonetic Alphabet</vt:lpstr>
      <vt:lpstr>SPHYNX ARPA-BET Phone Set</vt:lpstr>
      <vt:lpstr>Speech Waveform: An Example </vt:lpstr>
      <vt:lpstr>A Narowband Spectrogram</vt:lpstr>
      <vt:lpstr>A Wideband Spectrogram</vt:lpstr>
      <vt:lpstr>A Narrowband Spectrogram</vt:lpstr>
      <vt:lpstr>Physics of Sound</vt:lpstr>
      <vt:lpstr>Physics of Sound</vt:lpstr>
      <vt:lpstr>Physics of Sound</vt:lpstr>
      <vt:lpstr>Traveling Wave</vt:lpstr>
      <vt:lpstr>Physics of Sound</vt:lpstr>
      <vt:lpstr>Physics of Sound</vt:lpstr>
      <vt:lpstr>Review of Physics</vt:lpstr>
      <vt:lpstr>Physics Review</vt:lpstr>
      <vt:lpstr>Physics Review</vt:lpstr>
      <vt:lpstr>Physics Review</vt:lpstr>
      <vt:lpstr>Work, Energy, &amp; Power</vt:lpstr>
      <vt:lpstr>Work, Energy, &amp; Power</vt:lpstr>
      <vt:lpstr>Modeling of Speech Propagation</vt:lpstr>
      <vt:lpstr>Sound</vt:lpstr>
      <vt:lpstr>Adiabatic Process</vt:lpstr>
      <vt:lpstr>Definition:</vt:lpstr>
      <vt:lpstr>Physics of Sound</vt:lpstr>
      <vt:lpstr>Sound Propagation</vt:lpstr>
      <vt:lpstr>Physics of Sound</vt:lpstr>
      <vt:lpstr>Speed of Sound</vt:lpstr>
      <vt:lpstr>Speech Production</vt:lpstr>
      <vt:lpstr>Speech Production</vt:lpstr>
      <vt:lpstr>The Vocal Tract</vt:lpstr>
      <vt:lpstr>Speech Production</vt:lpstr>
      <vt:lpstr>Speech Production</vt:lpstr>
      <vt:lpstr>Acoustic Theory of Speech Production </vt:lpstr>
      <vt:lpstr>Source Filter Model</vt:lpstr>
      <vt:lpstr>Sound Source:  Vocal Fold Vibration</vt:lpstr>
      <vt:lpstr>Anatomy and Physiology of Speech Production</vt:lpstr>
      <vt:lpstr>Sound Source:  Turbulence Noise </vt:lpstr>
      <vt:lpstr>Vocal Tract Wave Equations </vt:lpstr>
      <vt:lpstr>The Plane Wave Equation</vt:lpstr>
      <vt:lpstr>Solution of Wave Equations</vt:lpstr>
      <vt:lpstr>Propagation of Sound in a Uniform Tube </vt:lpstr>
      <vt:lpstr>Analogy with Electrical Circuit Transmission Line</vt:lpstr>
      <vt:lpstr>Propagation of Sound in a Uniform Tube</vt:lpstr>
      <vt:lpstr>Propagation of Sound in a Uniform Tube (con’t) </vt:lpstr>
      <vt:lpstr>Uniform Tube Model</vt:lpstr>
      <vt:lpstr>Uniform Tube Model</vt:lpstr>
      <vt:lpstr>Standing Wave Patterns in a Uniform Tube </vt:lpstr>
      <vt:lpstr>Natural Frequencies of Simple Acoustic Tubes </vt:lpstr>
      <vt:lpstr>Approximating Vocal Tract Shapes </vt:lpstr>
      <vt:lpstr> Estimating Natural Resonance Frequencies </vt:lpstr>
      <vt:lpstr>Decoupling Simple Tube Approximations </vt:lpstr>
      <vt:lpstr>Vowel Production Example </vt:lpstr>
      <vt:lpstr>Example of Vowel Spectrograms</vt:lpstr>
      <vt:lpstr>Estimating Anti-Resonance Frequencies (Zeros)</vt:lpstr>
      <vt:lpstr>Estimating Anti-Resonance Frequencies (Zeros)</vt:lpstr>
      <vt:lpstr>Consonant Production </vt:lpstr>
      <vt:lpstr>Example of Consonant Spectrograms</vt:lpstr>
      <vt:lpstr>Perturbation Theory </vt:lpstr>
      <vt:lpstr>Perturbation Theory (Con’t)</vt:lpstr>
      <vt:lpstr>Summary of Perturbation Theory Results </vt:lpstr>
      <vt:lpstr>Illustration of Perturbation Theory </vt:lpstr>
      <vt:lpstr>Illustration of Perturbation Theory </vt:lpstr>
      <vt:lpstr>Multi-Tube Approximation of the Vocal Tract</vt:lpstr>
      <vt:lpstr>A Discrete-Time Model Based on Tube Concatenation</vt:lpstr>
      <vt:lpstr>Sound Propagation in the Concatenated Tube Model</vt:lpstr>
      <vt:lpstr>Sound Propagation in the Concatenated Tube Model</vt:lpstr>
      <vt:lpstr>Update Expression at Tube Boundaries </vt:lpstr>
      <vt:lpstr>Digital Model of Multi-Tube Vocal Tract </vt:lpstr>
      <vt:lpstr>Format Frequencies of Various Resonators.</vt:lpstr>
      <vt:lpstr>PowerPoint Presentation</vt:lpstr>
      <vt:lpstr>Measuring and Modeling Speech Production</vt:lpstr>
      <vt:lpstr>Measuring and Modeling Speech Production</vt:lpstr>
      <vt:lpstr>Measuring and Modeling Speech Production</vt:lpstr>
      <vt:lpstr>Acoustic Theory of Speech Production</vt:lpstr>
      <vt:lpstr>PowerPoint Presentation</vt:lpstr>
    </vt:vector>
  </TitlesOfParts>
  <Company>Florida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Systems:  Hardware Organization and Design</dc:title>
  <dc:creator>vkepuska</dc:creator>
  <cp:lastModifiedBy>Veton Kepuska</cp:lastModifiedBy>
  <cp:revision>650</cp:revision>
  <dcterms:created xsi:type="dcterms:W3CDTF">2003-01-08T18:18:48Z</dcterms:created>
  <dcterms:modified xsi:type="dcterms:W3CDTF">2019-01-17T17:18:01Z</dcterms:modified>
</cp:coreProperties>
</file>